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8" r:id="rId5"/>
    <p:sldMasterId id="2147483650" r:id="rId6"/>
    <p:sldMasterId id="2147483660" r:id="rId7"/>
  </p:sldMasterIdLst>
  <p:notesMasterIdLst>
    <p:notesMasterId r:id="rId65"/>
  </p:notesMasterIdLst>
  <p:sldIdLst>
    <p:sldId id="258" r:id="rId8"/>
    <p:sldId id="967" r:id="rId9"/>
    <p:sldId id="283" r:id="rId10"/>
    <p:sldId id="370" r:id="rId11"/>
    <p:sldId id="350" r:id="rId12"/>
    <p:sldId id="351" r:id="rId13"/>
    <p:sldId id="377" r:id="rId14"/>
    <p:sldId id="378" r:id="rId15"/>
    <p:sldId id="379" r:id="rId16"/>
    <p:sldId id="380" r:id="rId17"/>
    <p:sldId id="381" r:id="rId18"/>
    <p:sldId id="382" r:id="rId19"/>
    <p:sldId id="383" r:id="rId20"/>
    <p:sldId id="384" r:id="rId21"/>
    <p:sldId id="965" r:id="rId22"/>
    <p:sldId id="966" r:id="rId23"/>
    <p:sldId id="968" r:id="rId24"/>
    <p:sldId id="276" r:id="rId25"/>
    <p:sldId id="302" r:id="rId26"/>
    <p:sldId id="301" r:id="rId27"/>
    <p:sldId id="300" r:id="rId28"/>
    <p:sldId id="303" r:id="rId29"/>
    <p:sldId id="304" r:id="rId30"/>
    <p:sldId id="277" r:id="rId31"/>
    <p:sldId id="305" r:id="rId32"/>
    <p:sldId id="307" r:id="rId33"/>
    <p:sldId id="306" r:id="rId34"/>
    <p:sldId id="308" r:id="rId35"/>
    <p:sldId id="309" r:id="rId36"/>
    <p:sldId id="310" r:id="rId37"/>
    <p:sldId id="311" r:id="rId38"/>
    <p:sldId id="313" r:id="rId39"/>
    <p:sldId id="970" r:id="rId40"/>
    <p:sldId id="285" r:id="rId41"/>
    <p:sldId id="291" r:id="rId42"/>
    <p:sldId id="971" r:id="rId43"/>
    <p:sldId id="278" r:id="rId44"/>
    <p:sldId id="279" r:id="rId45"/>
    <p:sldId id="281" r:id="rId46"/>
    <p:sldId id="282" r:id="rId47"/>
    <p:sldId id="969" r:id="rId48"/>
    <p:sldId id="284" r:id="rId49"/>
    <p:sldId id="972" r:id="rId50"/>
    <p:sldId id="286" r:id="rId51"/>
    <p:sldId id="292" r:id="rId52"/>
    <p:sldId id="293" r:id="rId53"/>
    <p:sldId id="294" r:id="rId54"/>
    <p:sldId id="973" r:id="rId55"/>
    <p:sldId id="287" r:id="rId56"/>
    <p:sldId id="295" r:id="rId57"/>
    <p:sldId id="296" r:id="rId58"/>
    <p:sldId id="297" r:id="rId59"/>
    <p:sldId id="298" r:id="rId60"/>
    <p:sldId id="299" r:id="rId61"/>
    <p:sldId id="974" r:id="rId62"/>
    <p:sldId id="289" r:id="rId63"/>
    <p:sldId id="975" r:id="rId64"/>
  </p:sldIdLst>
  <p:sldSz cx="12192000" cy="6858000"/>
  <p:notesSz cx="6858000" cy="9144000"/>
  <p:embeddedFontLst>
    <p:embeddedFont>
      <p:font typeface="Cambria Math" panose="02040503050406030204" pitchFamily="18" charset="0"/>
      <p:regular r:id="rId66"/>
    </p:embeddedFont>
    <p:embeddedFont>
      <p:font typeface="Lato Black" panose="020F0A02020204030203" pitchFamily="34" charset="0"/>
      <p:bold r:id="rId67"/>
      <p:boldItalic r:id="rId68"/>
    </p:embeddedFont>
    <p:embeddedFont>
      <p:font typeface="Segoe UI" panose="020B0502040204020203" pitchFamily="34" charset="0"/>
      <p:regular r:id="rId69"/>
      <p:bold r:id="rId70"/>
      <p:italic r:id="rId71"/>
      <p:boldItalic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 Chambers" initials="MC" lastIdx="4" clrIdx="0">
    <p:extLst>
      <p:ext uri="{19B8F6BF-5375-455C-9EA6-DF929625EA0E}">
        <p15:presenceInfo xmlns:p15="http://schemas.microsoft.com/office/powerpoint/2012/main" userId="S-1-5-21-3703304612-2586302442-3920137336-11429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61AA"/>
    <a:srgbClr val="EFA335"/>
    <a:srgbClr val="84293B"/>
    <a:srgbClr val="9BBF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83" autoAdjust="0"/>
    <p:restoredTop sz="94694" autoAdjust="0"/>
  </p:normalViewPr>
  <p:slideViewPr>
    <p:cSldViewPr>
      <p:cViewPr varScale="1">
        <p:scale>
          <a:sx n="147" d="100"/>
          <a:sy n="147" d="100"/>
        </p:scale>
        <p:origin x="2856" y="11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font" Target="fonts/font3.fntdata"/><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font" Target="fonts/font1.fntdata"/><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font" Target="fonts/font4.fntdata"/><Relationship Id="rId77"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font" Target="fonts/font2.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font" Target="fonts/font5.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notesMaster" Target="notesMasters/notesMaster1.xml"/><Relationship Id="rId7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font" Target="fonts/font6.fntdata"/><Relationship Id="rId2" Type="http://schemas.openxmlformats.org/officeDocument/2006/relationships/customXml" Target="../customXml/item2.xml"/><Relationship Id="rId29" Type="http://schemas.openxmlformats.org/officeDocument/2006/relationships/slide" Target="slides/slide22.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ondgeof\Desktop\Courses\RMC\BAE344\2.%20Fall%202016\Week%202%20-%20Forecasting\Enbridge%20Price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pondgeof\Desktop\Courses\RMC\BAE344\2.%20Fall%202016\Week%202%20-%20Forecasting\Enbridge%20Price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Geoff\Dropbox\2.%20RMC%20Courses\AMS527\5.%20Linear%20Regression%20and%20Forecasting\Historical-degrees-awarded-data_FN.xls"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Geoff\Dropbox\2.%20RMC%20Courses\AMS527\5.%20Linear%20Regression%20and%20Forecasting\Historical-degrees-awarded-data_FN.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xVal>
            <c:numRef>
              <c:f>BusinessCommerce!$F$5:$F$14</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xVal>
          <c:yVal>
            <c:numRef>
              <c:f>BusinessCommerce!$G$5:$G$14</c:f>
              <c:numCache>
                <c:formatCode>#,##0</c:formatCode>
                <c:ptCount val="10"/>
                <c:pt idx="0">
                  <c:v>7303</c:v>
                </c:pt>
                <c:pt idx="1">
                  <c:v>8071</c:v>
                </c:pt>
                <c:pt idx="2">
                  <c:v>9957</c:v>
                </c:pt>
                <c:pt idx="3">
                  <c:v>9474</c:v>
                </c:pt>
                <c:pt idx="4">
                  <c:v>9162</c:v>
                </c:pt>
                <c:pt idx="5">
                  <c:v>9823</c:v>
                </c:pt>
                <c:pt idx="6">
                  <c:v>10701</c:v>
                </c:pt>
                <c:pt idx="7">
                  <c:v>11193</c:v>
                </c:pt>
                <c:pt idx="8">
                  <c:v>11523</c:v>
                </c:pt>
                <c:pt idx="9">
                  <c:v>11403</c:v>
                </c:pt>
              </c:numCache>
            </c:numRef>
          </c:yVal>
          <c:smooth val="0"/>
          <c:extLst>
            <c:ext xmlns:c16="http://schemas.microsoft.com/office/drawing/2014/chart" uri="{C3380CC4-5D6E-409C-BE32-E72D297353CC}">
              <c16:uniqueId val="{00000000-D959-494D-8463-BD268F9C6ADE}"/>
            </c:ext>
          </c:extLst>
        </c:ser>
        <c:dLbls>
          <c:showLegendKey val="0"/>
          <c:showVal val="0"/>
          <c:showCatName val="0"/>
          <c:showSerName val="0"/>
          <c:showPercent val="0"/>
          <c:showBubbleSize val="0"/>
        </c:dLbls>
        <c:axId val="174221952"/>
        <c:axId val="174232320"/>
      </c:scatterChart>
      <c:valAx>
        <c:axId val="174221952"/>
        <c:scaling>
          <c:orientation val="minMax"/>
        </c:scaling>
        <c:delete val="0"/>
        <c:axPos val="b"/>
        <c:title>
          <c:tx>
            <c:rich>
              <a:bodyPr/>
              <a:lstStyle/>
              <a:p>
                <a:pPr>
                  <a:defRPr sz="1200"/>
                </a:pPr>
                <a:r>
                  <a:rPr lang="en-CA" sz="1200"/>
                  <a:t>Year</a:t>
                </a:r>
              </a:p>
            </c:rich>
          </c:tx>
          <c:overlay val="0"/>
        </c:title>
        <c:numFmt formatCode="General" sourceLinked="1"/>
        <c:majorTickMark val="out"/>
        <c:minorTickMark val="none"/>
        <c:tickLblPos val="nextTo"/>
        <c:txPr>
          <a:bodyPr/>
          <a:lstStyle/>
          <a:p>
            <a:pPr>
              <a:defRPr sz="1050"/>
            </a:pPr>
            <a:endParaRPr lang="en-US"/>
          </a:p>
        </c:txPr>
        <c:crossAx val="174232320"/>
        <c:crosses val="autoZero"/>
        <c:crossBetween val="midCat"/>
      </c:valAx>
      <c:valAx>
        <c:axId val="174232320"/>
        <c:scaling>
          <c:orientation val="minMax"/>
        </c:scaling>
        <c:delete val="0"/>
        <c:axPos val="l"/>
        <c:majorGridlines/>
        <c:title>
          <c:tx>
            <c:rich>
              <a:bodyPr rot="-5400000" vert="horz"/>
              <a:lstStyle/>
              <a:p>
                <a:pPr>
                  <a:defRPr sz="1050"/>
                </a:pPr>
                <a:r>
                  <a:rPr lang="en-CA" sz="1050"/>
                  <a:t>Ontario</a:t>
                </a:r>
                <a:r>
                  <a:rPr lang="en-CA" sz="1050" baseline="0"/>
                  <a:t> Graduates</a:t>
                </a:r>
                <a:endParaRPr lang="en-CA" sz="1050"/>
              </a:p>
            </c:rich>
          </c:tx>
          <c:layout>
            <c:manualLayout>
              <c:xMode val="edge"/>
              <c:yMode val="edge"/>
              <c:x val="2.0938820090512521E-2"/>
              <c:y val="0.1334544660443244"/>
            </c:manualLayout>
          </c:layout>
          <c:overlay val="0"/>
        </c:title>
        <c:numFmt formatCode="#,##0" sourceLinked="1"/>
        <c:majorTickMark val="out"/>
        <c:minorTickMark val="none"/>
        <c:tickLblPos val="nextTo"/>
        <c:txPr>
          <a:bodyPr/>
          <a:lstStyle/>
          <a:p>
            <a:pPr>
              <a:defRPr sz="1050"/>
            </a:pPr>
            <a:endParaRPr lang="en-US"/>
          </a:p>
        </c:txPr>
        <c:crossAx val="174221952"/>
        <c:crosses val="autoZero"/>
        <c:crossBetween val="midCat"/>
      </c:valAx>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trendline>
            <c:trendlineType val="linear"/>
            <c:dispRSqr val="0"/>
            <c:dispEq val="1"/>
            <c:trendlineLbl>
              <c:layout>
                <c:manualLayout>
                  <c:x val="9.4978565179352575E-2"/>
                  <c:y val="0.1376017060367454"/>
                </c:manualLayout>
              </c:layout>
              <c:tx>
                <c:rich>
                  <a:bodyPr/>
                  <a:lstStyle/>
                  <a:p>
                    <a:pPr>
                      <a:defRPr/>
                    </a:pPr>
                    <a:r>
                      <a:rPr lang="en-US" baseline="0"/>
                      <a:t>y = 433.85x - 7474.8</a:t>
                    </a:r>
                    <a:endParaRPr lang="en-US"/>
                  </a:p>
                </c:rich>
              </c:tx>
              <c:numFmt formatCode="General" sourceLinked="0"/>
            </c:trendlineLbl>
          </c:trendline>
          <c:xVal>
            <c:numRef>
              <c:f>BusinessCommerce!$F$5:$F$14</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xVal>
          <c:yVal>
            <c:numRef>
              <c:f>BusinessCommerce!$G$5:$G$14</c:f>
              <c:numCache>
                <c:formatCode>#,##0</c:formatCode>
                <c:ptCount val="10"/>
                <c:pt idx="0">
                  <c:v>7303</c:v>
                </c:pt>
                <c:pt idx="1">
                  <c:v>8071</c:v>
                </c:pt>
                <c:pt idx="2">
                  <c:v>9957</c:v>
                </c:pt>
                <c:pt idx="3">
                  <c:v>9474</c:v>
                </c:pt>
                <c:pt idx="4">
                  <c:v>9162</c:v>
                </c:pt>
                <c:pt idx="5">
                  <c:v>9823</c:v>
                </c:pt>
                <c:pt idx="6">
                  <c:v>10701</c:v>
                </c:pt>
                <c:pt idx="7">
                  <c:v>11193</c:v>
                </c:pt>
                <c:pt idx="8">
                  <c:v>11523</c:v>
                </c:pt>
                <c:pt idx="9">
                  <c:v>11403</c:v>
                </c:pt>
              </c:numCache>
            </c:numRef>
          </c:yVal>
          <c:smooth val="0"/>
          <c:extLst>
            <c:ext xmlns:c16="http://schemas.microsoft.com/office/drawing/2014/chart" uri="{C3380CC4-5D6E-409C-BE32-E72D297353CC}">
              <c16:uniqueId val="{00000001-DEAE-484D-B960-12A1C8BE6EF8}"/>
            </c:ext>
          </c:extLst>
        </c:ser>
        <c:dLbls>
          <c:showLegendKey val="0"/>
          <c:showVal val="0"/>
          <c:showCatName val="0"/>
          <c:showSerName val="0"/>
          <c:showPercent val="0"/>
          <c:showBubbleSize val="0"/>
        </c:dLbls>
        <c:axId val="174398464"/>
        <c:axId val="174433408"/>
      </c:scatterChart>
      <c:valAx>
        <c:axId val="174398464"/>
        <c:scaling>
          <c:orientation val="minMax"/>
        </c:scaling>
        <c:delete val="0"/>
        <c:axPos val="b"/>
        <c:title>
          <c:tx>
            <c:rich>
              <a:bodyPr/>
              <a:lstStyle/>
              <a:p>
                <a:pPr>
                  <a:defRPr/>
                </a:pPr>
                <a:r>
                  <a:rPr lang="en-CA"/>
                  <a:t>Year</a:t>
                </a:r>
              </a:p>
            </c:rich>
          </c:tx>
          <c:overlay val="0"/>
        </c:title>
        <c:numFmt formatCode="General" sourceLinked="1"/>
        <c:majorTickMark val="out"/>
        <c:minorTickMark val="none"/>
        <c:tickLblPos val="nextTo"/>
        <c:crossAx val="174433408"/>
        <c:crosses val="autoZero"/>
        <c:crossBetween val="midCat"/>
      </c:valAx>
      <c:valAx>
        <c:axId val="174433408"/>
        <c:scaling>
          <c:orientation val="minMax"/>
        </c:scaling>
        <c:delete val="0"/>
        <c:axPos val="l"/>
        <c:majorGridlines/>
        <c:title>
          <c:tx>
            <c:rich>
              <a:bodyPr rot="-5400000" vert="horz"/>
              <a:lstStyle/>
              <a:p>
                <a:pPr>
                  <a:defRPr/>
                </a:pPr>
                <a:r>
                  <a:rPr lang="en-CA"/>
                  <a:t>Ontario</a:t>
                </a:r>
                <a:r>
                  <a:rPr lang="en-CA" baseline="0"/>
                  <a:t> Graduates</a:t>
                </a:r>
                <a:endParaRPr lang="en-CA"/>
              </a:p>
            </c:rich>
          </c:tx>
          <c:overlay val="0"/>
        </c:title>
        <c:numFmt formatCode="#,##0" sourceLinked="1"/>
        <c:majorTickMark val="out"/>
        <c:minorTickMark val="none"/>
        <c:tickLblPos val="nextTo"/>
        <c:crossAx val="174398464"/>
        <c:crosses val="autoZero"/>
        <c:crossBetween val="midCat"/>
      </c:valAx>
    </c:plotArea>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CA"/>
              <a:t>X Variable 1  Residual Plot</a:t>
            </a:r>
          </a:p>
        </c:rich>
      </c:tx>
      <c:overlay val="0"/>
    </c:title>
    <c:autoTitleDeleted val="0"/>
    <c:plotArea>
      <c:layout/>
      <c:scatterChart>
        <c:scatterStyle val="lineMarker"/>
        <c:varyColors val="0"/>
        <c:ser>
          <c:idx val="0"/>
          <c:order val="0"/>
          <c:spPr>
            <a:ln w="28575">
              <a:noFill/>
            </a:ln>
          </c:spPr>
          <c:xVal>
            <c:numRef>
              <c:f>'T1 Summary'!$A$4:$A$20</c:f>
              <c:numCache>
                <c:formatCode>0</c:formatCod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formatCode="General">
                  <c:v>2015</c:v>
                </c:pt>
                <c:pt idx="15" formatCode="General">
                  <c:v>2016</c:v>
                </c:pt>
                <c:pt idx="16" formatCode="General">
                  <c:v>2017</c:v>
                </c:pt>
              </c:numCache>
            </c:numRef>
          </c:xVal>
          <c:yVal>
            <c:numRef>
              <c:f>Sheet2!$C$25:$C$41</c:f>
              <c:numCache>
                <c:formatCode>General</c:formatCode>
                <c:ptCount val="17"/>
                <c:pt idx="0">
                  <c:v>-4695.0980392154306</c:v>
                </c:pt>
                <c:pt idx="1">
                  <c:v>-4873.313725490123</c:v>
                </c:pt>
                <c:pt idx="2">
                  <c:v>-3333.5294117648154</c:v>
                </c:pt>
                <c:pt idx="3">
                  <c:v>-1893.7450980395079</c:v>
                </c:pt>
                <c:pt idx="4">
                  <c:v>-1743.960784313269</c:v>
                </c:pt>
                <c:pt idx="5">
                  <c:v>2248.8235294120386</c:v>
                </c:pt>
                <c:pt idx="6">
                  <c:v>12115.607843137346</c:v>
                </c:pt>
                <c:pt idx="7">
                  <c:v>6472.3921568626538</c:v>
                </c:pt>
                <c:pt idx="8">
                  <c:v>1612.1764705879614</c:v>
                </c:pt>
                <c:pt idx="9">
                  <c:v>870.96078431420028</c:v>
                </c:pt>
                <c:pt idx="10">
                  <c:v>885.74509803950787</c:v>
                </c:pt>
                <c:pt idx="11">
                  <c:v>1928.5294117648154</c:v>
                </c:pt>
                <c:pt idx="12">
                  <c:v>1926.313725490123</c:v>
                </c:pt>
                <c:pt idx="13">
                  <c:v>802.09803921543062</c:v>
                </c:pt>
                <c:pt idx="14">
                  <c:v>-499.1176470592618</c:v>
                </c:pt>
                <c:pt idx="15">
                  <c:v>-6772.3333333330229</c:v>
                </c:pt>
                <c:pt idx="16">
                  <c:v>-5051.5490196077153</c:v>
                </c:pt>
              </c:numCache>
            </c:numRef>
          </c:yVal>
          <c:smooth val="0"/>
          <c:extLst>
            <c:ext xmlns:c16="http://schemas.microsoft.com/office/drawing/2014/chart" uri="{C3380CC4-5D6E-409C-BE32-E72D297353CC}">
              <c16:uniqueId val="{00000000-CEC4-4554-A3E4-41F58C67C5E9}"/>
            </c:ext>
          </c:extLst>
        </c:ser>
        <c:dLbls>
          <c:showLegendKey val="0"/>
          <c:showVal val="0"/>
          <c:showCatName val="0"/>
          <c:showSerName val="0"/>
          <c:showPercent val="0"/>
          <c:showBubbleSize val="0"/>
        </c:dLbls>
        <c:axId val="344465616"/>
        <c:axId val="344468112"/>
      </c:scatterChart>
      <c:valAx>
        <c:axId val="344465616"/>
        <c:scaling>
          <c:orientation val="minMax"/>
        </c:scaling>
        <c:delete val="0"/>
        <c:axPos val="b"/>
        <c:title>
          <c:tx>
            <c:rich>
              <a:bodyPr/>
              <a:lstStyle/>
              <a:p>
                <a:pPr>
                  <a:defRPr/>
                </a:pPr>
                <a:r>
                  <a:rPr lang="en-CA"/>
                  <a:t>X Variable 1</a:t>
                </a:r>
              </a:p>
            </c:rich>
          </c:tx>
          <c:overlay val="0"/>
        </c:title>
        <c:numFmt formatCode="0" sourceLinked="1"/>
        <c:majorTickMark val="out"/>
        <c:minorTickMark val="none"/>
        <c:tickLblPos val="nextTo"/>
        <c:crossAx val="344468112"/>
        <c:crosses val="autoZero"/>
        <c:crossBetween val="midCat"/>
      </c:valAx>
      <c:valAx>
        <c:axId val="344468112"/>
        <c:scaling>
          <c:orientation val="minMax"/>
        </c:scaling>
        <c:delete val="0"/>
        <c:axPos val="l"/>
        <c:title>
          <c:tx>
            <c:rich>
              <a:bodyPr/>
              <a:lstStyle/>
              <a:p>
                <a:pPr>
                  <a:defRPr/>
                </a:pPr>
                <a:r>
                  <a:rPr lang="en-CA"/>
                  <a:t>Residuals</a:t>
                </a:r>
              </a:p>
            </c:rich>
          </c:tx>
          <c:overlay val="0"/>
        </c:title>
        <c:numFmt formatCode="General" sourceLinked="1"/>
        <c:majorTickMark val="out"/>
        <c:minorTickMark val="none"/>
        <c:tickLblPos val="nextTo"/>
        <c:crossAx val="344465616"/>
        <c:crosses val="autoZero"/>
        <c:crossBetween val="midCat"/>
      </c:valAx>
    </c:plotArea>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CA"/>
              <a:t>X Variable 1  Residual Plot</a:t>
            </a:r>
          </a:p>
        </c:rich>
      </c:tx>
      <c:overlay val="0"/>
    </c:title>
    <c:autoTitleDeleted val="0"/>
    <c:plotArea>
      <c:layout/>
      <c:scatterChart>
        <c:scatterStyle val="lineMarker"/>
        <c:varyColors val="0"/>
        <c:ser>
          <c:idx val="0"/>
          <c:order val="0"/>
          <c:spPr>
            <a:ln w="28575">
              <a:noFill/>
            </a:ln>
          </c:spPr>
          <c:xVal>
            <c:numRef>
              <c:f>'T1 Summary'!$A$4:$A$20</c:f>
              <c:numCache>
                <c:formatCode>0</c:formatCod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formatCode="General">
                  <c:v>2015</c:v>
                </c:pt>
                <c:pt idx="15" formatCode="General">
                  <c:v>2016</c:v>
                </c:pt>
                <c:pt idx="16" formatCode="General">
                  <c:v>2017</c:v>
                </c:pt>
              </c:numCache>
            </c:numRef>
          </c:xVal>
          <c:yVal>
            <c:numRef>
              <c:f>Sheet2!$C$25:$C$41</c:f>
              <c:numCache>
                <c:formatCode>General</c:formatCode>
                <c:ptCount val="17"/>
                <c:pt idx="0">
                  <c:v>-4695.0980392154306</c:v>
                </c:pt>
                <c:pt idx="1">
                  <c:v>-4873.313725490123</c:v>
                </c:pt>
                <c:pt idx="2">
                  <c:v>-3333.5294117648154</c:v>
                </c:pt>
                <c:pt idx="3">
                  <c:v>-1893.7450980395079</c:v>
                </c:pt>
                <c:pt idx="4">
                  <c:v>-1743.960784313269</c:v>
                </c:pt>
                <c:pt idx="5">
                  <c:v>2248.8235294120386</c:v>
                </c:pt>
                <c:pt idx="6">
                  <c:v>12115.607843137346</c:v>
                </c:pt>
                <c:pt idx="7">
                  <c:v>6472.3921568626538</c:v>
                </c:pt>
                <c:pt idx="8">
                  <c:v>1612.1764705879614</c:v>
                </c:pt>
                <c:pt idx="9">
                  <c:v>870.96078431420028</c:v>
                </c:pt>
                <c:pt idx="10">
                  <c:v>885.74509803950787</c:v>
                </c:pt>
                <c:pt idx="11">
                  <c:v>1928.5294117648154</c:v>
                </c:pt>
                <c:pt idx="12">
                  <c:v>1926.313725490123</c:v>
                </c:pt>
                <c:pt idx="13">
                  <c:v>802.09803921543062</c:v>
                </c:pt>
                <c:pt idx="14">
                  <c:v>-499.1176470592618</c:v>
                </c:pt>
                <c:pt idx="15">
                  <c:v>-6772.3333333330229</c:v>
                </c:pt>
                <c:pt idx="16">
                  <c:v>-5051.5490196077153</c:v>
                </c:pt>
              </c:numCache>
            </c:numRef>
          </c:yVal>
          <c:smooth val="0"/>
          <c:extLst>
            <c:ext xmlns:c16="http://schemas.microsoft.com/office/drawing/2014/chart" uri="{C3380CC4-5D6E-409C-BE32-E72D297353CC}">
              <c16:uniqueId val="{00000000-CEC4-4554-A3E4-41F58C67C5E9}"/>
            </c:ext>
          </c:extLst>
        </c:ser>
        <c:dLbls>
          <c:showLegendKey val="0"/>
          <c:showVal val="0"/>
          <c:showCatName val="0"/>
          <c:showSerName val="0"/>
          <c:showPercent val="0"/>
          <c:showBubbleSize val="0"/>
        </c:dLbls>
        <c:axId val="344465616"/>
        <c:axId val="344468112"/>
      </c:scatterChart>
      <c:valAx>
        <c:axId val="344465616"/>
        <c:scaling>
          <c:orientation val="minMax"/>
        </c:scaling>
        <c:delete val="0"/>
        <c:axPos val="b"/>
        <c:title>
          <c:tx>
            <c:rich>
              <a:bodyPr/>
              <a:lstStyle/>
              <a:p>
                <a:pPr>
                  <a:defRPr/>
                </a:pPr>
                <a:r>
                  <a:rPr lang="en-CA"/>
                  <a:t>X Variable 1</a:t>
                </a:r>
              </a:p>
            </c:rich>
          </c:tx>
          <c:overlay val="0"/>
        </c:title>
        <c:numFmt formatCode="0" sourceLinked="1"/>
        <c:majorTickMark val="out"/>
        <c:minorTickMark val="none"/>
        <c:tickLblPos val="nextTo"/>
        <c:crossAx val="344468112"/>
        <c:crosses val="autoZero"/>
        <c:crossBetween val="midCat"/>
      </c:valAx>
      <c:valAx>
        <c:axId val="344468112"/>
        <c:scaling>
          <c:orientation val="minMax"/>
        </c:scaling>
        <c:delete val="0"/>
        <c:axPos val="l"/>
        <c:title>
          <c:tx>
            <c:rich>
              <a:bodyPr/>
              <a:lstStyle/>
              <a:p>
                <a:pPr>
                  <a:defRPr/>
                </a:pPr>
                <a:r>
                  <a:rPr lang="en-CA"/>
                  <a:t>Residuals</a:t>
                </a:r>
              </a:p>
            </c:rich>
          </c:tx>
          <c:overlay val="0"/>
        </c:title>
        <c:numFmt formatCode="General" sourceLinked="1"/>
        <c:majorTickMark val="out"/>
        <c:minorTickMark val="none"/>
        <c:tickLblPos val="nextTo"/>
        <c:crossAx val="344465616"/>
        <c:crosses val="autoZero"/>
        <c:crossBetween val="midCat"/>
      </c:valAx>
    </c:plotArea>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40B59-D3D1-E24C-B51E-3B52AFFABBF6}" type="datetimeFigureOut">
              <a:rPr lang="en-US" smtClean="0"/>
              <a:t>7/25/2024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B4D250-69B3-E246-853B-33C306C75F0E}" type="slidenum">
              <a:rPr lang="en-US" smtClean="0"/>
              <a:t>‹#›</a:t>
            </a:fld>
            <a:endParaRPr lang="en-US"/>
          </a:p>
        </p:txBody>
      </p:sp>
    </p:spTree>
    <p:extLst>
      <p:ext uri="{BB962C8B-B14F-4D97-AF65-F5344CB8AC3E}">
        <p14:creationId xmlns:p14="http://schemas.microsoft.com/office/powerpoint/2010/main" val="611525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695325" y="1171575"/>
            <a:ext cx="5619750" cy="3162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01040" y="4510565"/>
            <a:ext cx="5608320" cy="3690460"/>
          </a:xfrm>
          <a:prstGeom prst="rect">
            <a:avLst/>
          </a:prstGeom>
          <a:noFill/>
          <a:ln>
            <a:noFill/>
          </a:ln>
        </p:spPr>
        <p:txBody>
          <a:bodyPr spcFirstLastPara="1" wrap="square" lIns="93600" tIns="46800" rIns="93600" bIns="468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92" name="Google Shape;92;p3:notes"/>
          <p:cNvSpPr txBox="1">
            <a:spLocks noGrp="1"/>
          </p:cNvSpPr>
          <p:nvPr>
            <p:ph type="sldNum" idx="12"/>
          </p:nvPr>
        </p:nvSpPr>
        <p:spPr>
          <a:xfrm>
            <a:off x="3970939" y="8902345"/>
            <a:ext cx="3037840" cy="470255"/>
          </a:xfrm>
          <a:prstGeom prst="rect">
            <a:avLst/>
          </a:prstGeom>
          <a:noFill/>
          <a:ln>
            <a:noFill/>
          </a:ln>
        </p:spPr>
        <p:txBody>
          <a:bodyPr spcFirstLastPara="1" wrap="square" lIns="93600" tIns="46800" rIns="93600" bIns="468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4649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695325" y="1171575"/>
            <a:ext cx="5619750" cy="3162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01040" y="4510565"/>
            <a:ext cx="5608320" cy="3690460"/>
          </a:xfrm>
          <a:prstGeom prst="rect">
            <a:avLst/>
          </a:prstGeom>
          <a:noFill/>
          <a:ln>
            <a:noFill/>
          </a:ln>
        </p:spPr>
        <p:txBody>
          <a:bodyPr spcFirstLastPara="1" wrap="square" lIns="93600" tIns="46800" rIns="93600" bIns="468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92" name="Google Shape;92;p3:notes"/>
          <p:cNvSpPr txBox="1">
            <a:spLocks noGrp="1"/>
          </p:cNvSpPr>
          <p:nvPr>
            <p:ph type="sldNum" idx="12"/>
          </p:nvPr>
        </p:nvSpPr>
        <p:spPr>
          <a:xfrm>
            <a:off x="3970939" y="8902345"/>
            <a:ext cx="3037840" cy="470255"/>
          </a:xfrm>
          <a:prstGeom prst="rect">
            <a:avLst/>
          </a:prstGeom>
          <a:noFill/>
          <a:ln>
            <a:noFill/>
          </a:ln>
        </p:spPr>
        <p:txBody>
          <a:bodyPr spcFirstLastPara="1" wrap="square" lIns="93600" tIns="46800" rIns="93600" bIns="468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9567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695325" y="1171575"/>
            <a:ext cx="5619750" cy="3162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01040" y="4510565"/>
            <a:ext cx="5608320" cy="3690460"/>
          </a:xfrm>
          <a:prstGeom prst="rect">
            <a:avLst/>
          </a:prstGeom>
          <a:noFill/>
          <a:ln>
            <a:noFill/>
          </a:ln>
        </p:spPr>
        <p:txBody>
          <a:bodyPr spcFirstLastPara="1" wrap="square" lIns="93600" tIns="46800" rIns="93600" bIns="468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92" name="Google Shape;92;p3:notes"/>
          <p:cNvSpPr txBox="1">
            <a:spLocks noGrp="1"/>
          </p:cNvSpPr>
          <p:nvPr>
            <p:ph type="sldNum" idx="12"/>
          </p:nvPr>
        </p:nvSpPr>
        <p:spPr>
          <a:xfrm>
            <a:off x="3970939" y="8902345"/>
            <a:ext cx="3037840" cy="470255"/>
          </a:xfrm>
          <a:prstGeom prst="rect">
            <a:avLst/>
          </a:prstGeom>
          <a:noFill/>
          <a:ln>
            <a:noFill/>
          </a:ln>
        </p:spPr>
        <p:txBody>
          <a:bodyPr spcFirstLastPara="1" wrap="square" lIns="93600" tIns="46800" rIns="93600" bIns="468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3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695325" y="1171575"/>
            <a:ext cx="5619750" cy="3162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01040" y="4510565"/>
            <a:ext cx="5608320" cy="3690460"/>
          </a:xfrm>
          <a:prstGeom prst="rect">
            <a:avLst/>
          </a:prstGeom>
          <a:noFill/>
          <a:ln>
            <a:noFill/>
          </a:ln>
        </p:spPr>
        <p:txBody>
          <a:bodyPr spcFirstLastPara="1" wrap="square" lIns="93600" tIns="46800" rIns="93600" bIns="468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92" name="Google Shape;92;p3:notes"/>
          <p:cNvSpPr txBox="1">
            <a:spLocks noGrp="1"/>
          </p:cNvSpPr>
          <p:nvPr>
            <p:ph type="sldNum" idx="12"/>
          </p:nvPr>
        </p:nvSpPr>
        <p:spPr>
          <a:xfrm>
            <a:off x="3970939" y="8902345"/>
            <a:ext cx="3037840" cy="470255"/>
          </a:xfrm>
          <a:prstGeom prst="rect">
            <a:avLst/>
          </a:prstGeom>
          <a:noFill/>
          <a:ln>
            <a:noFill/>
          </a:ln>
        </p:spPr>
        <p:txBody>
          <a:bodyPr spcFirstLastPara="1" wrap="square" lIns="93600" tIns="46800" rIns="93600" bIns="468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2532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695325" y="1171575"/>
            <a:ext cx="5619750" cy="3162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01040" y="4510565"/>
            <a:ext cx="5608320" cy="3690460"/>
          </a:xfrm>
          <a:prstGeom prst="rect">
            <a:avLst/>
          </a:prstGeom>
          <a:noFill/>
          <a:ln>
            <a:noFill/>
          </a:ln>
        </p:spPr>
        <p:txBody>
          <a:bodyPr spcFirstLastPara="1" wrap="square" lIns="93600" tIns="46800" rIns="93600" bIns="468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92" name="Google Shape;92;p3:notes"/>
          <p:cNvSpPr txBox="1">
            <a:spLocks noGrp="1"/>
          </p:cNvSpPr>
          <p:nvPr>
            <p:ph type="sldNum" idx="12"/>
          </p:nvPr>
        </p:nvSpPr>
        <p:spPr>
          <a:xfrm>
            <a:off x="3970939" y="8902345"/>
            <a:ext cx="3037840" cy="470255"/>
          </a:xfrm>
          <a:prstGeom prst="rect">
            <a:avLst/>
          </a:prstGeom>
          <a:noFill/>
          <a:ln>
            <a:noFill/>
          </a:ln>
        </p:spPr>
        <p:txBody>
          <a:bodyPr spcFirstLastPara="1" wrap="square" lIns="93600" tIns="46800" rIns="93600" bIns="468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8141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695325" y="1171575"/>
            <a:ext cx="5619750" cy="3162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01040" y="4510565"/>
            <a:ext cx="5608320" cy="3690460"/>
          </a:xfrm>
          <a:prstGeom prst="rect">
            <a:avLst/>
          </a:prstGeom>
          <a:noFill/>
          <a:ln>
            <a:noFill/>
          </a:ln>
        </p:spPr>
        <p:txBody>
          <a:bodyPr spcFirstLastPara="1" wrap="square" lIns="93600" tIns="46800" rIns="93600" bIns="468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92" name="Google Shape;92;p3:notes"/>
          <p:cNvSpPr txBox="1">
            <a:spLocks noGrp="1"/>
          </p:cNvSpPr>
          <p:nvPr>
            <p:ph type="sldNum" idx="12"/>
          </p:nvPr>
        </p:nvSpPr>
        <p:spPr>
          <a:xfrm>
            <a:off x="3970939" y="8902345"/>
            <a:ext cx="3037840" cy="470255"/>
          </a:xfrm>
          <a:prstGeom prst="rect">
            <a:avLst/>
          </a:prstGeom>
          <a:noFill/>
          <a:ln>
            <a:noFill/>
          </a:ln>
        </p:spPr>
        <p:txBody>
          <a:bodyPr spcFirstLastPara="1" wrap="square" lIns="93600" tIns="46800" rIns="93600" bIns="468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0648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695325" y="1171575"/>
            <a:ext cx="5619750" cy="3162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01040" y="4510565"/>
            <a:ext cx="5608320" cy="3690460"/>
          </a:xfrm>
          <a:prstGeom prst="rect">
            <a:avLst/>
          </a:prstGeom>
          <a:noFill/>
          <a:ln>
            <a:noFill/>
          </a:ln>
        </p:spPr>
        <p:txBody>
          <a:bodyPr spcFirstLastPara="1" wrap="square" lIns="93600" tIns="46800" rIns="93600" bIns="468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92" name="Google Shape;92;p3:notes"/>
          <p:cNvSpPr txBox="1">
            <a:spLocks noGrp="1"/>
          </p:cNvSpPr>
          <p:nvPr>
            <p:ph type="sldNum" idx="12"/>
          </p:nvPr>
        </p:nvSpPr>
        <p:spPr>
          <a:xfrm>
            <a:off x="3970939" y="8902345"/>
            <a:ext cx="3037840" cy="470255"/>
          </a:xfrm>
          <a:prstGeom prst="rect">
            <a:avLst/>
          </a:prstGeom>
          <a:noFill/>
          <a:ln>
            <a:noFill/>
          </a:ln>
        </p:spPr>
        <p:txBody>
          <a:bodyPr spcFirstLastPara="1" wrap="square" lIns="93600" tIns="46800" rIns="93600" bIns="468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1878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695325" y="1171575"/>
            <a:ext cx="5619750" cy="3162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01040" y="4510565"/>
            <a:ext cx="5608320" cy="3690460"/>
          </a:xfrm>
          <a:prstGeom prst="rect">
            <a:avLst/>
          </a:prstGeom>
          <a:noFill/>
          <a:ln>
            <a:noFill/>
          </a:ln>
        </p:spPr>
        <p:txBody>
          <a:bodyPr spcFirstLastPara="1" wrap="square" lIns="93600" tIns="46800" rIns="93600" bIns="468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92" name="Google Shape;92;p3:notes"/>
          <p:cNvSpPr txBox="1">
            <a:spLocks noGrp="1"/>
          </p:cNvSpPr>
          <p:nvPr>
            <p:ph type="sldNum" idx="12"/>
          </p:nvPr>
        </p:nvSpPr>
        <p:spPr>
          <a:xfrm>
            <a:off x="3970939" y="8902345"/>
            <a:ext cx="3037840" cy="470255"/>
          </a:xfrm>
          <a:prstGeom prst="rect">
            <a:avLst/>
          </a:prstGeom>
          <a:noFill/>
          <a:ln>
            <a:noFill/>
          </a:ln>
        </p:spPr>
        <p:txBody>
          <a:bodyPr spcFirstLastPara="1" wrap="square" lIns="93600" tIns="46800" rIns="93600" bIns="468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9960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695325" y="1171575"/>
            <a:ext cx="5619750" cy="3162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01040" y="4510565"/>
            <a:ext cx="5608320" cy="3690460"/>
          </a:xfrm>
          <a:prstGeom prst="rect">
            <a:avLst/>
          </a:prstGeom>
          <a:noFill/>
          <a:ln>
            <a:noFill/>
          </a:ln>
        </p:spPr>
        <p:txBody>
          <a:bodyPr spcFirstLastPara="1" wrap="square" lIns="93600" tIns="46800" rIns="93600" bIns="468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92" name="Google Shape;92;p3:notes"/>
          <p:cNvSpPr txBox="1">
            <a:spLocks noGrp="1"/>
          </p:cNvSpPr>
          <p:nvPr>
            <p:ph type="sldNum" idx="12"/>
          </p:nvPr>
        </p:nvSpPr>
        <p:spPr>
          <a:xfrm>
            <a:off x="3970939" y="8902345"/>
            <a:ext cx="3037840" cy="470255"/>
          </a:xfrm>
          <a:prstGeom prst="rect">
            <a:avLst/>
          </a:prstGeom>
          <a:noFill/>
          <a:ln>
            <a:noFill/>
          </a:ln>
        </p:spPr>
        <p:txBody>
          <a:bodyPr spcFirstLastPara="1" wrap="square" lIns="93600" tIns="46800" rIns="93600" bIns="468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7986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695325" y="1171575"/>
            <a:ext cx="5619750" cy="3162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01040" y="4510565"/>
            <a:ext cx="5608320" cy="3690460"/>
          </a:xfrm>
          <a:prstGeom prst="rect">
            <a:avLst/>
          </a:prstGeom>
          <a:noFill/>
          <a:ln>
            <a:noFill/>
          </a:ln>
        </p:spPr>
        <p:txBody>
          <a:bodyPr spcFirstLastPara="1" wrap="square" lIns="93600" tIns="46800" rIns="93600" bIns="468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92" name="Google Shape;92;p3:notes"/>
          <p:cNvSpPr txBox="1">
            <a:spLocks noGrp="1"/>
          </p:cNvSpPr>
          <p:nvPr>
            <p:ph type="sldNum" idx="12"/>
          </p:nvPr>
        </p:nvSpPr>
        <p:spPr>
          <a:xfrm>
            <a:off x="3970939" y="8902345"/>
            <a:ext cx="3037840" cy="470255"/>
          </a:xfrm>
          <a:prstGeom prst="rect">
            <a:avLst/>
          </a:prstGeom>
          <a:noFill/>
          <a:ln>
            <a:noFill/>
          </a:ln>
        </p:spPr>
        <p:txBody>
          <a:bodyPr spcFirstLastPara="1" wrap="square" lIns="93600" tIns="46800" rIns="93600" bIns="468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90743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695325" y="1171575"/>
            <a:ext cx="5619750" cy="3162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01040" y="4510565"/>
            <a:ext cx="5608320" cy="3690460"/>
          </a:xfrm>
          <a:prstGeom prst="rect">
            <a:avLst/>
          </a:prstGeom>
          <a:noFill/>
          <a:ln>
            <a:noFill/>
          </a:ln>
        </p:spPr>
        <p:txBody>
          <a:bodyPr spcFirstLastPara="1" wrap="square" lIns="93600" tIns="46800" rIns="93600" bIns="468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92" name="Google Shape;92;p3:notes"/>
          <p:cNvSpPr txBox="1">
            <a:spLocks noGrp="1"/>
          </p:cNvSpPr>
          <p:nvPr>
            <p:ph type="sldNum" idx="12"/>
          </p:nvPr>
        </p:nvSpPr>
        <p:spPr>
          <a:xfrm>
            <a:off x="3970939" y="8902345"/>
            <a:ext cx="3037840" cy="470255"/>
          </a:xfrm>
          <a:prstGeom prst="rect">
            <a:avLst/>
          </a:prstGeom>
          <a:noFill/>
          <a:ln>
            <a:noFill/>
          </a:ln>
        </p:spPr>
        <p:txBody>
          <a:bodyPr spcFirstLastPara="1" wrap="square" lIns="93600" tIns="46800" rIns="93600" bIns="468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8213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695325" y="1171575"/>
            <a:ext cx="5619750" cy="3162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01040" y="4510565"/>
            <a:ext cx="5608320" cy="3690460"/>
          </a:xfrm>
          <a:prstGeom prst="rect">
            <a:avLst/>
          </a:prstGeom>
          <a:noFill/>
          <a:ln>
            <a:noFill/>
          </a:ln>
        </p:spPr>
        <p:txBody>
          <a:bodyPr spcFirstLastPara="1" wrap="square" lIns="93600" tIns="46800" rIns="93600" bIns="468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92" name="Google Shape;92;p3:notes"/>
          <p:cNvSpPr txBox="1">
            <a:spLocks noGrp="1"/>
          </p:cNvSpPr>
          <p:nvPr>
            <p:ph type="sldNum" idx="12"/>
          </p:nvPr>
        </p:nvSpPr>
        <p:spPr>
          <a:xfrm>
            <a:off x="3970939" y="8902345"/>
            <a:ext cx="3037840" cy="470255"/>
          </a:xfrm>
          <a:prstGeom prst="rect">
            <a:avLst/>
          </a:prstGeom>
          <a:noFill/>
          <a:ln>
            <a:noFill/>
          </a:ln>
        </p:spPr>
        <p:txBody>
          <a:bodyPr spcFirstLastPara="1" wrap="square" lIns="93600" tIns="46800" rIns="93600" bIns="468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6203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695325" y="1171575"/>
            <a:ext cx="5619750" cy="3162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01040" y="4510565"/>
            <a:ext cx="5608320" cy="3690460"/>
          </a:xfrm>
          <a:prstGeom prst="rect">
            <a:avLst/>
          </a:prstGeom>
          <a:noFill/>
          <a:ln>
            <a:noFill/>
          </a:ln>
        </p:spPr>
        <p:txBody>
          <a:bodyPr spcFirstLastPara="1" wrap="square" lIns="93600" tIns="46800" rIns="93600" bIns="468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dirty="0">
              <a:solidFill>
                <a:schemeClr val="dk1"/>
              </a:solidFill>
              <a:latin typeface="Calibri"/>
              <a:ea typeface="Calibri"/>
              <a:cs typeface="Calibri"/>
              <a:sym typeface="Calibri"/>
            </a:endParaRPr>
          </a:p>
        </p:txBody>
      </p:sp>
      <p:sp>
        <p:nvSpPr>
          <p:cNvPr id="92" name="Google Shape;92;p3:notes"/>
          <p:cNvSpPr txBox="1">
            <a:spLocks noGrp="1"/>
          </p:cNvSpPr>
          <p:nvPr>
            <p:ph type="sldNum" idx="12"/>
          </p:nvPr>
        </p:nvSpPr>
        <p:spPr>
          <a:xfrm>
            <a:off x="3970939" y="8902345"/>
            <a:ext cx="3037840" cy="470255"/>
          </a:xfrm>
          <a:prstGeom prst="rect">
            <a:avLst/>
          </a:prstGeom>
          <a:noFill/>
          <a:ln>
            <a:noFill/>
          </a:ln>
        </p:spPr>
        <p:txBody>
          <a:bodyPr spcFirstLastPara="1" wrap="square" lIns="93600" tIns="46800" rIns="93600" bIns="468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7477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695325" y="1171575"/>
            <a:ext cx="5619750" cy="3162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01040" y="4510565"/>
            <a:ext cx="5608320" cy="3690460"/>
          </a:xfrm>
          <a:prstGeom prst="rect">
            <a:avLst/>
          </a:prstGeom>
          <a:noFill/>
          <a:ln>
            <a:noFill/>
          </a:ln>
        </p:spPr>
        <p:txBody>
          <a:bodyPr spcFirstLastPara="1" wrap="square" lIns="93600" tIns="46800" rIns="93600" bIns="468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92" name="Google Shape;92;p3:notes"/>
          <p:cNvSpPr txBox="1">
            <a:spLocks noGrp="1"/>
          </p:cNvSpPr>
          <p:nvPr>
            <p:ph type="sldNum" idx="12"/>
          </p:nvPr>
        </p:nvSpPr>
        <p:spPr>
          <a:xfrm>
            <a:off x="3970939" y="8902345"/>
            <a:ext cx="3037840" cy="470255"/>
          </a:xfrm>
          <a:prstGeom prst="rect">
            <a:avLst/>
          </a:prstGeom>
          <a:noFill/>
          <a:ln>
            <a:noFill/>
          </a:ln>
        </p:spPr>
        <p:txBody>
          <a:bodyPr spcFirstLastPara="1" wrap="square" lIns="93600" tIns="46800" rIns="93600" bIns="468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56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6529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695325" y="1171575"/>
            <a:ext cx="5619750" cy="3162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01040" y="4510565"/>
            <a:ext cx="5608320" cy="3690460"/>
          </a:xfrm>
          <a:prstGeom prst="rect">
            <a:avLst/>
          </a:prstGeom>
          <a:noFill/>
          <a:ln>
            <a:noFill/>
          </a:ln>
        </p:spPr>
        <p:txBody>
          <a:bodyPr spcFirstLastPara="1" wrap="square" lIns="93600" tIns="46800" rIns="93600" bIns="468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92" name="Google Shape;92;p3:notes"/>
          <p:cNvSpPr txBox="1">
            <a:spLocks noGrp="1"/>
          </p:cNvSpPr>
          <p:nvPr>
            <p:ph type="sldNum" idx="12"/>
          </p:nvPr>
        </p:nvSpPr>
        <p:spPr>
          <a:xfrm>
            <a:off x="3970939" y="8902345"/>
            <a:ext cx="3037840" cy="470255"/>
          </a:xfrm>
          <a:prstGeom prst="rect">
            <a:avLst/>
          </a:prstGeom>
          <a:noFill/>
          <a:ln>
            <a:noFill/>
          </a:ln>
        </p:spPr>
        <p:txBody>
          <a:bodyPr spcFirstLastPara="1" wrap="square" lIns="93600" tIns="46800" rIns="93600" bIns="468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89334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695325" y="1171575"/>
            <a:ext cx="5619750" cy="3162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01040" y="4510565"/>
            <a:ext cx="5608320" cy="3690460"/>
          </a:xfrm>
          <a:prstGeom prst="rect">
            <a:avLst/>
          </a:prstGeom>
          <a:noFill/>
          <a:ln>
            <a:noFill/>
          </a:ln>
        </p:spPr>
        <p:txBody>
          <a:bodyPr spcFirstLastPara="1" wrap="square" lIns="93600" tIns="46800" rIns="93600" bIns="468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92" name="Google Shape;92;p3:notes"/>
          <p:cNvSpPr txBox="1">
            <a:spLocks noGrp="1"/>
          </p:cNvSpPr>
          <p:nvPr>
            <p:ph type="sldNum" idx="12"/>
          </p:nvPr>
        </p:nvSpPr>
        <p:spPr>
          <a:xfrm>
            <a:off x="3970939" y="8902345"/>
            <a:ext cx="3037840" cy="470255"/>
          </a:xfrm>
          <a:prstGeom prst="rect">
            <a:avLst/>
          </a:prstGeom>
          <a:noFill/>
          <a:ln>
            <a:noFill/>
          </a:ln>
        </p:spPr>
        <p:txBody>
          <a:bodyPr spcFirstLastPara="1" wrap="square" lIns="93600" tIns="46800" rIns="93600" bIns="468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8810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695325" y="1171575"/>
            <a:ext cx="5619750" cy="3162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01040" y="4510565"/>
            <a:ext cx="5608320" cy="3690460"/>
          </a:xfrm>
          <a:prstGeom prst="rect">
            <a:avLst/>
          </a:prstGeom>
          <a:noFill/>
          <a:ln>
            <a:noFill/>
          </a:ln>
        </p:spPr>
        <p:txBody>
          <a:bodyPr spcFirstLastPara="1" wrap="square" lIns="93600" tIns="46800" rIns="93600" bIns="468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92" name="Google Shape;92;p3:notes"/>
          <p:cNvSpPr txBox="1">
            <a:spLocks noGrp="1"/>
          </p:cNvSpPr>
          <p:nvPr>
            <p:ph type="sldNum" idx="12"/>
          </p:nvPr>
        </p:nvSpPr>
        <p:spPr>
          <a:xfrm>
            <a:off x="3970939" y="8902345"/>
            <a:ext cx="3037840" cy="470255"/>
          </a:xfrm>
          <a:prstGeom prst="rect">
            <a:avLst/>
          </a:prstGeom>
          <a:noFill/>
          <a:ln>
            <a:noFill/>
          </a:ln>
        </p:spPr>
        <p:txBody>
          <a:bodyPr spcFirstLastPara="1" wrap="square" lIns="93600" tIns="46800" rIns="93600" bIns="468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38006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695325" y="1171575"/>
            <a:ext cx="5619750" cy="3162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01040" y="4510565"/>
            <a:ext cx="5608320" cy="3690460"/>
          </a:xfrm>
          <a:prstGeom prst="rect">
            <a:avLst/>
          </a:prstGeom>
          <a:noFill/>
          <a:ln>
            <a:noFill/>
          </a:ln>
        </p:spPr>
        <p:txBody>
          <a:bodyPr spcFirstLastPara="1" wrap="square" lIns="93600" tIns="46800" rIns="93600" bIns="468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92" name="Google Shape;92;p3:notes"/>
          <p:cNvSpPr txBox="1">
            <a:spLocks noGrp="1"/>
          </p:cNvSpPr>
          <p:nvPr>
            <p:ph type="sldNum" idx="12"/>
          </p:nvPr>
        </p:nvSpPr>
        <p:spPr>
          <a:xfrm>
            <a:off x="3970939" y="8902345"/>
            <a:ext cx="3037840" cy="470255"/>
          </a:xfrm>
          <a:prstGeom prst="rect">
            <a:avLst/>
          </a:prstGeom>
          <a:noFill/>
          <a:ln>
            <a:noFill/>
          </a:ln>
        </p:spPr>
        <p:txBody>
          <a:bodyPr spcFirstLastPara="1" wrap="square" lIns="93600" tIns="46800" rIns="93600" bIns="468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7127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695325" y="1171575"/>
            <a:ext cx="5619750" cy="3162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01040" y="4510565"/>
            <a:ext cx="5608320" cy="3690460"/>
          </a:xfrm>
          <a:prstGeom prst="rect">
            <a:avLst/>
          </a:prstGeom>
          <a:noFill/>
          <a:ln>
            <a:noFill/>
          </a:ln>
        </p:spPr>
        <p:txBody>
          <a:bodyPr spcFirstLastPara="1" wrap="square" lIns="93600" tIns="46800" rIns="93600" bIns="468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92" name="Google Shape;92;p3:notes"/>
          <p:cNvSpPr txBox="1">
            <a:spLocks noGrp="1"/>
          </p:cNvSpPr>
          <p:nvPr>
            <p:ph type="sldNum" idx="12"/>
          </p:nvPr>
        </p:nvSpPr>
        <p:spPr>
          <a:xfrm>
            <a:off x="3970939" y="8902345"/>
            <a:ext cx="3037840" cy="470255"/>
          </a:xfrm>
          <a:prstGeom prst="rect">
            <a:avLst/>
          </a:prstGeom>
          <a:noFill/>
          <a:ln>
            <a:noFill/>
          </a:ln>
        </p:spPr>
        <p:txBody>
          <a:bodyPr spcFirstLastPara="1" wrap="square" lIns="93600" tIns="46800" rIns="93600" bIns="468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7268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695325" y="1171575"/>
            <a:ext cx="5619750" cy="3162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01040" y="4510565"/>
            <a:ext cx="5608320" cy="3690460"/>
          </a:xfrm>
          <a:prstGeom prst="rect">
            <a:avLst/>
          </a:prstGeom>
          <a:noFill/>
          <a:ln>
            <a:noFill/>
          </a:ln>
        </p:spPr>
        <p:txBody>
          <a:bodyPr spcFirstLastPara="1" wrap="square" lIns="93600" tIns="46800" rIns="93600" bIns="468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92" name="Google Shape;92;p3:notes"/>
          <p:cNvSpPr txBox="1">
            <a:spLocks noGrp="1"/>
          </p:cNvSpPr>
          <p:nvPr>
            <p:ph type="sldNum" idx="12"/>
          </p:nvPr>
        </p:nvSpPr>
        <p:spPr>
          <a:xfrm>
            <a:off x="3970939" y="8902345"/>
            <a:ext cx="3037840" cy="470255"/>
          </a:xfrm>
          <a:prstGeom prst="rect">
            <a:avLst/>
          </a:prstGeom>
          <a:noFill/>
          <a:ln>
            <a:noFill/>
          </a:ln>
        </p:spPr>
        <p:txBody>
          <a:bodyPr spcFirstLastPara="1" wrap="square" lIns="93600" tIns="46800" rIns="93600" bIns="468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5776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695325" y="1171575"/>
            <a:ext cx="5619750" cy="3162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3:notes"/>
          <p:cNvSpPr txBox="1">
            <a:spLocks noGrp="1"/>
          </p:cNvSpPr>
          <p:nvPr>
            <p:ph type="body" idx="1"/>
          </p:nvPr>
        </p:nvSpPr>
        <p:spPr>
          <a:xfrm>
            <a:off x="701040" y="4510565"/>
            <a:ext cx="5608320" cy="3690460"/>
          </a:xfrm>
          <a:prstGeom prst="rect">
            <a:avLst/>
          </a:prstGeom>
          <a:noFill/>
          <a:ln>
            <a:noFill/>
          </a:ln>
        </p:spPr>
        <p:txBody>
          <a:bodyPr spcFirstLastPara="1" wrap="square" lIns="93600" tIns="46800" rIns="93600" bIns="46800" anchor="t" anchorCtr="0">
            <a:noAutofit/>
          </a:bodyPr>
          <a:lstStyle/>
          <a:p>
            <a:pPr marL="0" marR="0" lvl="0" indent="0" algn="l" rtl="0">
              <a:spcBef>
                <a:spcPts val="0"/>
              </a:spcBef>
              <a:spcAft>
                <a:spcPts val="0"/>
              </a:spcAft>
              <a:buClr>
                <a:schemeClr val="dk1"/>
              </a:buClr>
              <a:buSzPts val="300"/>
              <a:buFont typeface="Calibri"/>
              <a:buNone/>
            </a:pPr>
            <a:endParaRPr sz="1200" b="0" i="0" u="none" strike="noStrike" cap="none">
              <a:solidFill>
                <a:schemeClr val="dk1"/>
              </a:solidFill>
              <a:latin typeface="Calibri"/>
              <a:ea typeface="Calibri"/>
              <a:cs typeface="Calibri"/>
              <a:sym typeface="Calibri"/>
            </a:endParaRPr>
          </a:p>
        </p:txBody>
      </p:sp>
      <p:sp>
        <p:nvSpPr>
          <p:cNvPr id="92" name="Google Shape;92;p3:notes"/>
          <p:cNvSpPr txBox="1">
            <a:spLocks noGrp="1"/>
          </p:cNvSpPr>
          <p:nvPr>
            <p:ph type="sldNum" idx="12"/>
          </p:nvPr>
        </p:nvSpPr>
        <p:spPr>
          <a:xfrm>
            <a:off x="3970939" y="8902345"/>
            <a:ext cx="3037840" cy="470255"/>
          </a:xfrm>
          <a:prstGeom prst="rect">
            <a:avLst/>
          </a:prstGeom>
          <a:noFill/>
          <a:ln>
            <a:noFill/>
          </a:ln>
        </p:spPr>
        <p:txBody>
          <a:bodyPr spcFirstLastPara="1" wrap="square" lIns="93600" tIns="46800" rIns="93600" bIns="468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9989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195E56-CCC1-45B9-ACC1-7B099DFD8021}"/>
              </a:ext>
            </a:extLst>
          </p:cNvPr>
          <p:cNvSpPr>
            <a:spLocks noGrp="1"/>
          </p:cNvSpPr>
          <p:nvPr>
            <p:ph type="ctrTitle" hasCustomPrompt="1"/>
          </p:nvPr>
        </p:nvSpPr>
        <p:spPr>
          <a:xfrm>
            <a:off x="1172415" y="1981200"/>
            <a:ext cx="9847168" cy="838200"/>
          </a:xfrm>
          <a:prstGeom prst="rect">
            <a:avLst/>
          </a:prstGeom>
        </p:spPr>
        <p:txBody>
          <a:bodyPr lIns="0" rIns="0" anchor="b" anchorCtr="0">
            <a:normAutofit/>
          </a:bodyPr>
          <a:lstStyle>
            <a:lvl1pPr algn="l">
              <a:defRPr sz="4800" b="1" baseline="0"/>
            </a:lvl1pPr>
          </a:lstStyle>
          <a:p>
            <a:r>
              <a:rPr lang="en-US" dirty="0"/>
              <a:t>Session Title</a:t>
            </a:r>
          </a:p>
        </p:txBody>
      </p:sp>
      <p:sp>
        <p:nvSpPr>
          <p:cNvPr id="5" name="Subtitle 2">
            <a:extLst>
              <a:ext uri="{FF2B5EF4-FFF2-40B4-BE49-F238E27FC236}">
                <a16:creationId xmlns:a16="http://schemas.microsoft.com/office/drawing/2014/main" id="{E96FB8DB-5070-4036-9B87-4A5BD9DA3B40}"/>
              </a:ext>
            </a:extLst>
          </p:cNvPr>
          <p:cNvSpPr>
            <a:spLocks noGrp="1"/>
          </p:cNvSpPr>
          <p:nvPr>
            <p:ph type="subTitle" idx="1" hasCustomPrompt="1"/>
          </p:nvPr>
        </p:nvSpPr>
        <p:spPr>
          <a:xfrm>
            <a:off x="1158475" y="2819400"/>
            <a:ext cx="9875049" cy="1569660"/>
          </a:xfrm>
          <a:prstGeom prst="rect">
            <a:avLst/>
          </a:prstGeom>
        </p:spPr>
        <p:txBody>
          <a:bodyPr wrap="square" lIns="0" rIns="0">
            <a:spAutoFit/>
          </a:bodyPr>
          <a:lstStyle>
            <a:lvl1pPr marL="0" indent="0" algn="l">
              <a:buNone/>
              <a:defRPr sz="32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Program Name                                                                            Date (e.g. July 1 to July 9, 2011)                                  Speaker/Faculty Name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754" y="1018351"/>
            <a:ext cx="10803964" cy="51598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4">
            <a:extLst>
              <a:ext uri="{FF2B5EF4-FFF2-40B4-BE49-F238E27FC236}">
                <a16:creationId xmlns:a16="http://schemas.microsoft.com/office/drawing/2014/main" id="{37AD7DF0-D90E-AF4D-9EED-B8B2E0964CB0}"/>
              </a:ext>
            </a:extLst>
          </p:cNvPr>
          <p:cNvSpPr>
            <a:spLocks noGrp="1"/>
          </p:cNvSpPr>
          <p:nvPr>
            <p:ph type="dt" sz="half" idx="10"/>
          </p:nvPr>
        </p:nvSpPr>
        <p:spPr>
          <a:xfrm>
            <a:off x="443753" y="6356352"/>
            <a:ext cx="2743200" cy="365125"/>
          </a:xfrm>
        </p:spPr>
        <p:txBody>
          <a:bodyPr/>
          <a:lstStyle>
            <a:lvl1pPr>
              <a:defRPr>
                <a:solidFill>
                  <a:schemeClr val="tx1"/>
                </a:solidFill>
              </a:defRPr>
            </a:lvl1pPr>
          </a:lstStyle>
          <a:p>
            <a:pPr>
              <a:defRPr/>
            </a:pPr>
            <a:endParaRPr lang="en-US" dirty="0">
              <a:solidFill>
                <a:schemeClr val="tx1"/>
              </a:solidFill>
            </a:endParaRPr>
          </a:p>
        </p:txBody>
      </p:sp>
      <p:sp>
        <p:nvSpPr>
          <p:cNvPr id="11" name="Title Placeholder 1">
            <a:extLst>
              <a:ext uri="{FF2B5EF4-FFF2-40B4-BE49-F238E27FC236}">
                <a16:creationId xmlns:a16="http://schemas.microsoft.com/office/drawing/2014/main" id="{3C0B59BB-CDBA-7D4A-8266-9C0B780EE901}"/>
              </a:ext>
            </a:extLst>
          </p:cNvPr>
          <p:cNvSpPr>
            <a:spLocks noGrp="1" noChangeArrowheads="1"/>
          </p:cNvSpPr>
          <p:nvPr>
            <p:ph type="title"/>
          </p:nvPr>
        </p:nvSpPr>
        <p:spPr bwMode="auto">
          <a:xfrm>
            <a:off x="443754" y="87499"/>
            <a:ext cx="8700247"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dirty="0"/>
              <a:t>Click to edit Master title style</a:t>
            </a:r>
          </a:p>
        </p:txBody>
      </p:sp>
      <p:sp>
        <p:nvSpPr>
          <p:cNvPr id="12" name="TextBox 6">
            <a:extLst>
              <a:ext uri="{FF2B5EF4-FFF2-40B4-BE49-F238E27FC236}">
                <a16:creationId xmlns:a16="http://schemas.microsoft.com/office/drawing/2014/main" id="{2549EF0E-5A58-8D49-B25E-D55E9A57BE30}"/>
              </a:ext>
              <a:ext uri="{C183D7F6-B498-43B3-948B-1728B52AA6E4}">
                <adec:decorative xmlns:adec="http://schemas.microsoft.com/office/drawing/2017/decorative" val="1"/>
              </a:ext>
            </a:extLst>
          </p:cNvPr>
          <p:cNvSpPr txBox="1">
            <a:spLocks noChangeArrowheads="1"/>
          </p:cNvSpPr>
          <p:nvPr userDrawn="1"/>
        </p:nvSpPr>
        <p:spPr bwMode="auto">
          <a:xfrm>
            <a:off x="11592862" y="6473734"/>
            <a:ext cx="37306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13" name="Footer Placeholder 5">
            <a:extLst>
              <a:ext uri="{FF2B5EF4-FFF2-40B4-BE49-F238E27FC236}">
                <a16:creationId xmlns:a16="http://schemas.microsoft.com/office/drawing/2014/main" id="{7161B233-4308-9E48-8723-C3C3E8E095CD}"/>
              </a:ext>
            </a:extLst>
          </p:cNvPr>
          <p:cNvSpPr>
            <a:spLocks noGrp="1"/>
          </p:cNvSpPr>
          <p:nvPr>
            <p:ph type="ftr" sz="quarter" idx="11"/>
          </p:nvPr>
        </p:nvSpPr>
        <p:spPr>
          <a:xfrm>
            <a:off x="10430623" y="6356352"/>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tx1"/>
                </a:solidFill>
                <a:latin typeface="+mn-lt"/>
              </a:defRPr>
            </a:lvl1pPr>
          </a:lstStyle>
          <a:p>
            <a:pPr>
              <a:defRPr/>
            </a:pPr>
            <a:endParaRPr lang="en-US"/>
          </a:p>
        </p:txBody>
      </p:sp>
      <p:cxnSp>
        <p:nvCxnSpPr>
          <p:cNvPr id="2" name="Straight Connector 1" descr="&quot;&quot;">
            <a:extLst>
              <a:ext uri="{FF2B5EF4-FFF2-40B4-BE49-F238E27FC236}">
                <a16:creationId xmlns:a16="http://schemas.microsoft.com/office/drawing/2014/main" id="{1DB81D62-5148-035A-D315-4EA74FCC80CA}"/>
              </a:ext>
            </a:extLst>
          </p:cNvPr>
          <p:cNvCxnSpPr>
            <a:cxnSpLocks/>
          </p:cNvCxnSpPr>
          <p:nvPr userDrawn="1"/>
        </p:nvCxnSpPr>
        <p:spPr>
          <a:xfrm>
            <a:off x="2" y="679823"/>
            <a:ext cx="1196592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726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sp>
        <p:nvSpPr>
          <p:cNvPr id="7" name="Title 4"/>
          <p:cNvSpPr>
            <a:spLocks noGrp="1"/>
          </p:cNvSpPr>
          <p:nvPr>
            <p:ph type="title"/>
          </p:nvPr>
        </p:nvSpPr>
        <p:spPr>
          <a:xfrm>
            <a:off x="1657966" y="2913406"/>
            <a:ext cx="8876071" cy="1031188"/>
          </a:xfrm>
          <a:prstGeom prst="rect">
            <a:avLst/>
          </a:prstGeom>
        </p:spPr>
        <p:txBody>
          <a:bodyPr anchor="ctr" anchorCtr="1"/>
          <a:lstStyle>
            <a:lvl1pPr algn="ctr">
              <a:defRPr sz="3600"/>
            </a:lvl1pPr>
          </a:lstStyle>
          <a:p>
            <a:endParaRPr lang="en-US" dirty="0"/>
          </a:p>
        </p:txBody>
      </p:sp>
      <p:sp>
        <p:nvSpPr>
          <p:cNvPr id="6" name="Date Placeholder 4">
            <a:extLst>
              <a:ext uri="{FF2B5EF4-FFF2-40B4-BE49-F238E27FC236}">
                <a16:creationId xmlns:a16="http://schemas.microsoft.com/office/drawing/2014/main" id="{39C13572-9922-084A-8E4A-B0248AA77F5B}"/>
              </a:ext>
            </a:extLst>
          </p:cNvPr>
          <p:cNvSpPr>
            <a:spLocks noGrp="1"/>
          </p:cNvSpPr>
          <p:nvPr>
            <p:ph type="dt" sz="half" idx="10"/>
          </p:nvPr>
        </p:nvSpPr>
        <p:spPr>
          <a:xfrm>
            <a:off x="443753" y="6356352"/>
            <a:ext cx="2743200" cy="365125"/>
          </a:xfrm>
        </p:spPr>
        <p:txBody>
          <a:bodyPr/>
          <a:lstStyle>
            <a:lvl1pPr>
              <a:defRPr>
                <a:solidFill>
                  <a:schemeClr val="tx1"/>
                </a:solidFill>
              </a:defRPr>
            </a:lvl1pPr>
          </a:lstStyle>
          <a:p>
            <a:pPr>
              <a:defRPr/>
            </a:pPr>
            <a:endParaRPr lang="en-US" dirty="0">
              <a:solidFill>
                <a:schemeClr val="tx1"/>
              </a:solidFill>
            </a:endParaRPr>
          </a:p>
        </p:txBody>
      </p:sp>
      <p:sp>
        <p:nvSpPr>
          <p:cNvPr id="4" name="TextBox 6">
            <a:extLst>
              <a:ext uri="{FF2B5EF4-FFF2-40B4-BE49-F238E27FC236}">
                <a16:creationId xmlns:a16="http://schemas.microsoft.com/office/drawing/2014/main" id="{F1094CF6-6FDF-234C-895A-3FDF8685F9AD}"/>
              </a:ext>
              <a:ext uri="{C183D7F6-B498-43B3-948B-1728B52AA6E4}">
                <adec:decorative xmlns:adec="http://schemas.microsoft.com/office/drawing/2017/decorative" val="1"/>
              </a:ext>
            </a:extLst>
          </p:cNvPr>
          <p:cNvSpPr txBox="1">
            <a:spLocks noChangeArrowheads="1"/>
          </p:cNvSpPr>
          <p:nvPr userDrawn="1"/>
        </p:nvSpPr>
        <p:spPr bwMode="auto">
          <a:xfrm>
            <a:off x="11592862" y="6473734"/>
            <a:ext cx="37306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5" name="Footer Placeholder 5">
            <a:extLst>
              <a:ext uri="{FF2B5EF4-FFF2-40B4-BE49-F238E27FC236}">
                <a16:creationId xmlns:a16="http://schemas.microsoft.com/office/drawing/2014/main" id="{FC58F9AC-F2E0-5042-A8C1-87BAC304A5BA}"/>
              </a:ext>
            </a:extLst>
          </p:cNvPr>
          <p:cNvSpPr>
            <a:spLocks noGrp="1"/>
          </p:cNvSpPr>
          <p:nvPr>
            <p:ph type="ftr" sz="quarter" idx="11"/>
          </p:nvPr>
        </p:nvSpPr>
        <p:spPr>
          <a:xfrm>
            <a:off x="10430623" y="6356352"/>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tx1"/>
                </a:solidFill>
                <a:latin typeface="+mn-lt"/>
              </a:defRPr>
            </a:lvl1pPr>
          </a:lstStyle>
          <a:p>
            <a:pPr>
              <a:defRPr/>
            </a:pPr>
            <a:endParaRPr lang="en-US"/>
          </a:p>
        </p:txBody>
      </p:sp>
    </p:spTree>
    <p:extLst>
      <p:ext uri="{BB962C8B-B14F-4D97-AF65-F5344CB8AC3E}">
        <p14:creationId xmlns:p14="http://schemas.microsoft.com/office/powerpoint/2010/main" val="2874845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74C6FC8-06BC-4BF2-A0B3-709E895A0949}"/>
              </a:ext>
            </a:extLst>
          </p:cNvPr>
          <p:cNvSpPr>
            <a:spLocks noGrp="1"/>
          </p:cNvSpPr>
          <p:nvPr>
            <p:ph type="ctrTitle" hasCustomPrompt="1"/>
          </p:nvPr>
        </p:nvSpPr>
        <p:spPr>
          <a:xfrm>
            <a:off x="1172415" y="1981200"/>
            <a:ext cx="9847168" cy="838200"/>
          </a:xfrm>
          <a:prstGeom prst="rect">
            <a:avLst/>
          </a:prstGeom>
        </p:spPr>
        <p:txBody>
          <a:bodyPr lIns="0" rIns="0" anchor="b" anchorCtr="0">
            <a:normAutofit/>
          </a:bodyPr>
          <a:lstStyle>
            <a:lvl1pPr algn="l">
              <a:defRPr sz="4800" b="1" baseline="0"/>
            </a:lvl1pPr>
          </a:lstStyle>
          <a:p>
            <a:r>
              <a:rPr lang="en-US" dirty="0"/>
              <a:t>New Section Title</a:t>
            </a:r>
          </a:p>
        </p:txBody>
      </p:sp>
    </p:spTree>
    <p:extLst>
      <p:ext uri="{BB962C8B-B14F-4D97-AF65-F5344CB8AC3E}">
        <p14:creationId xmlns:p14="http://schemas.microsoft.com/office/powerpoint/2010/main" val="4010993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nP 2/3-1/3 Column">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E3571AB5-BC2D-844C-87F9-531A8CF38F7F}"/>
              </a:ext>
            </a:extLst>
          </p:cNvPr>
          <p:cNvSpPr>
            <a:spLocks noGrp="1"/>
          </p:cNvSpPr>
          <p:nvPr>
            <p:ph type="body" sz="quarter" idx="10" hasCustomPrompt="1"/>
          </p:nvPr>
        </p:nvSpPr>
        <p:spPr>
          <a:xfrm>
            <a:off x="735624" y="304800"/>
            <a:ext cx="8560776" cy="609600"/>
          </a:xfrm>
          <a:prstGeom prst="rect">
            <a:avLst/>
          </a:prstGeom>
        </p:spPr>
        <p:txBody>
          <a:bodyPr/>
          <a:lstStyle>
            <a:lvl1pPr marL="0" indent="0" algn="l">
              <a:buNone/>
              <a:defRPr sz="3600" b="1">
                <a:solidFill>
                  <a:schemeClr val="tx1"/>
                </a:solidFill>
                <a:latin typeface="Calibri" panose="020F0502020204030204" pitchFamily="34" charset="0"/>
                <a:cs typeface="Calibri" panose="020F0502020204030204" pitchFamily="34" charset="0"/>
              </a:defRPr>
            </a:lvl1pPr>
          </a:lstStyle>
          <a:p>
            <a:pPr lvl="0"/>
            <a:r>
              <a:rPr lang="en-US" dirty="0"/>
              <a:t>SECTION TITLE</a:t>
            </a:r>
          </a:p>
        </p:txBody>
      </p:sp>
      <p:sp>
        <p:nvSpPr>
          <p:cNvPr id="6" name="Content Placeholder 2">
            <a:extLst>
              <a:ext uri="{FF2B5EF4-FFF2-40B4-BE49-F238E27FC236}">
                <a16:creationId xmlns:a16="http://schemas.microsoft.com/office/drawing/2014/main" id="{509B1699-9AD9-4ED1-BED1-F4EA84B7FE98}"/>
              </a:ext>
            </a:extLst>
          </p:cNvPr>
          <p:cNvSpPr>
            <a:spLocks noGrp="1"/>
          </p:cNvSpPr>
          <p:nvPr>
            <p:ph idx="13" hasCustomPrompt="1"/>
          </p:nvPr>
        </p:nvSpPr>
        <p:spPr>
          <a:xfrm>
            <a:off x="735624" y="1371600"/>
            <a:ext cx="10618176" cy="457200"/>
          </a:xfrm>
          <a:prstGeom prst="rect">
            <a:avLst/>
          </a:prstGeom>
        </p:spPr>
        <p:txBody>
          <a:bodyPr/>
          <a:lstStyle>
            <a:lvl1pPr marL="0" indent="0">
              <a:buNone/>
              <a:defRPr sz="2400" b="1">
                <a:solidFill>
                  <a:schemeClr val="tx1"/>
                </a:solidFill>
                <a:latin typeface="+mj-lt"/>
              </a:defRPr>
            </a:lvl1pPr>
            <a:lvl2pPr marL="800100" indent="-342900">
              <a:buFont typeface="Arial" charset="0"/>
              <a:buChar char="•"/>
              <a:defRPr sz="1600" baseline="0">
                <a:solidFill>
                  <a:schemeClr val="accent4"/>
                </a:solidFill>
              </a:defRPr>
            </a:lvl2pPr>
            <a:lvl3pPr>
              <a:defRPr sz="1600">
                <a:solidFill>
                  <a:schemeClr val="accent4"/>
                </a:solidFill>
              </a:defRPr>
            </a:lvl3pPr>
            <a:lvl4pPr>
              <a:defRPr sz="1600"/>
            </a:lvl4pPr>
            <a:lvl5pPr>
              <a:defRPr sz="1600"/>
            </a:lvl5pPr>
          </a:lstStyle>
          <a:p>
            <a:pPr lvl="0"/>
            <a:r>
              <a:rPr lang="en-US" dirty="0"/>
              <a:t>Headings</a:t>
            </a:r>
          </a:p>
        </p:txBody>
      </p:sp>
      <p:sp>
        <p:nvSpPr>
          <p:cNvPr id="7" name="Content Placeholder 2">
            <a:extLst>
              <a:ext uri="{FF2B5EF4-FFF2-40B4-BE49-F238E27FC236}">
                <a16:creationId xmlns:a16="http://schemas.microsoft.com/office/drawing/2014/main" id="{748621BA-59FE-43EC-A0F7-DC1CCC8713C2}"/>
              </a:ext>
            </a:extLst>
          </p:cNvPr>
          <p:cNvSpPr>
            <a:spLocks noGrp="1"/>
          </p:cNvSpPr>
          <p:nvPr>
            <p:ph idx="14" hasCustomPrompt="1"/>
          </p:nvPr>
        </p:nvSpPr>
        <p:spPr>
          <a:xfrm>
            <a:off x="735624" y="1981200"/>
            <a:ext cx="6884376" cy="4191000"/>
          </a:xfrm>
          <a:prstGeom prst="rect">
            <a:avLst/>
          </a:prstGeom>
        </p:spPr>
        <p:txBody>
          <a:bodyPr/>
          <a:lstStyle>
            <a:lvl1pPr marL="0" indent="0">
              <a:spcBef>
                <a:spcPts val="1200"/>
              </a:spcBef>
              <a:buNone/>
              <a:defRPr sz="2000" b="0">
                <a:solidFill>
                  <a:schemeClr val="tx1"/>
                </a:solidFill>
                <a:latin typeface="+mn-lt"/>
              </a:defRPr>
            </a:lvl1pPr>
            <a:lvl2pPr marL="800100" indent="-342900">
              <a:spcBef>
                <a:spcPts val="1200"/>
              </a:spcBef>
              <a:buFont typeface="Arial" charset="0"/>
              <a:buChar char="•"/>
              <a:defRPr sz="1800" baseline="0">
                <a:solidFill>
                  <a:schemeClr val="tx1">
                    <a:lumMod val="75000"/>
                    <a:lumOff val="25000"/>
                  </a:schemeClr>
                </a:solidFill>
                <a:latin typeface="+mn-lt"/>
              </a:defRPr>
            </a:lvl2pPr>
            <a:lvl3pPr>
              <a:defRPr sz="1600">
                <a:solidFill>
                  <a:schemeClr val="accent4"/>
                </a:solidFill>
              </a:defRPr>
            </a:lvl3pPr>
            <a:lvl4pPr>
              <a:defRPr sz="1600"/>
            </a:lvl4pPr>
            <a:lvl5pPr>
              <a:defRPr sz="1600"/>
            </a:lvl5pPr>
          </a:lstStyle>
          <a:p>
            <a:pPr lvl="0"/>
            <a:r>
              <a:rPr lang="en-US" dirty="0"/>
              <a:t>Body Copy</a:t>
            </a:r>
          </a:p>
          <a:p>
            <a:pPr lvl="1"/>
            <a:r>
              <a:rPr lang="en-US" dirty="0"/>
              <a:t>Bullets</a:t>
            </a:r>
          </a:p>
        </p:txBody>
      </p:sp>
      <p:sp>
        <p:nvSpPr>
          <p:cNvPr id="10" name="Content Placeholder 2">
            <a:extLst>
              <a:ext uri="{FF2B5EF4-FFF2-40B4-BE49-F238E27FC236}">
                <a16:creationId xmlns:a16="http://schemas.microsoft.com/office/drawing/2014/main" id="{9FC95BC1-A77E-416F-87BF-1A0B8C28D02F}"/>
              </a:ext>
            </a:extLst>
          </p:cNvPr>
          <p:cNvSpPr>
            <a:spLocks noGrp="1"/>
          </p:cNvSpPr>
          <p:nvPr>
            <p:ph idx="20" hasCustomPrompt="1"/>
          </p:nvPr>
        </p:nvSpPr>
        <p:spPr>
          <a:xfrm>
            <a:off x="7848600" y="1973012"/>
            <a:ext cx="3505198" cy="2294188"/>
          </a:xfrm>
          <a:prstGeom prst="rect">
            <a:avLst/>
          </a:prstGeom>
        </p:spPr>
        <p:txBody>
          <a:bodyPr/>
          <a:lstStyle>
            <a:lvl1pPr marL="0" indent="0">
              <a:spcBef>
                <a:spcPts val="1200"/>
              </a:spcBef>
              <a:buNone/>
              <a:defRPr sz="2000" b="0">
                <a:solidFill>
                  <a:schemeClr val="tx1"/>
                </a:solidFill>
                <a:latin typeface="+mn-lt"/>
              </a:defRPr>
            </a:lvl1pPr>
            <a:lvl2pPr marL="800100" indent="-342900">
              <a:spcBef>
                <a:spcPts val="1200"/>
              </a:spcBef>
              <a:buFont typeface="Arial" charset="0"/>
              <a:buChar char="•"/>
              <a:defRPr sz="1800" baseline="0">
                <a:solidFill>
                  <a:schemeClr val="tx1">
                    <a:lumMod val="75000"/>
                    <a:lumOff val="25000"/>
                  </a:schemeClr>
                </a:solidFill>
                <a:latin typeface="+mn-lt"/>
              </a:defRPr>
            </a:lvl2pPr>
            <a:lvl3pPr>
              <a:defRPr sz="1600">
                <a:solidFill>
                  <a:schemeClr val="accent4"/>
                </a:solidFill>
              </a:defRPr>
            </a:lvl3pPr>
            <a:lvl4pPr>
              <a:defRPr sz="1600"/>
            </a:lvl4pPr>
            <a:lvl5pPr>
              <a:defRPr sz="1600"/>
            </a:lvl5pPr>
          </a:lstStyle>
          <a:p>
            <a:pPr lvl="0"/>
            <a:r>
              <a:rPr lang="en-US" dirty="0"/>
              <a:t>Body Copy</a:t>
            </a:r>
          </a:p>
          <a:p>
            <a:pPr lvl="1"/>
            <a:r>
              <a:rPr lang="en-US" dirty="0"/>
              <a:t>Bullets</a:t>
            </a:r>
          </a:p>
        </p:txBody>
      </p:sp>
    </p:spTree>
    <p:extLst>
      <p:ext uri="{BB962C8B-B14F-4D97-AF65-F5344CB8AC3E}">
        <p14:creationId xmlns:p14="http://schemas.microsoft.com/office/powerpoint/2010/main" val="2692271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nP Full-2/3 Column">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DF0D8BB-5310-43BC-A52C-C0ADC4777CF9}"/>
              </a:ext>
            </a:extLst>
          </p:cNvPr>
          <p:cNvSpPr>
            <a:spLocks noGrp="1"/>
          </p:cNvSpPr>
          <p:nvPr>
            <p:ph type="body" sz="quarter" idx="10" hasCustomPrompt="1"/>
          </p:nvPr>
        </p:nvSpPr>
        <p:spPr>
          <a:xfrm>
            <a:off x="735624" y="304800"/>
            <a:ext cx="8560776" cy="609600"/>
          </a:xfrm>
          <a:prstGeom prst="rect">
            <a:avLst/>
          </a:prstGeom>
        </p:spPr>
        <p:txBody>
          <a:bodyPr/>
          <a:lstStyle>
            <a:lvl1pPr marL="0" indent="0" algn="l">
              <a:buNone/>
              <a:defRPr sz="3600" b="1">
                <a:solidFill>
                  <a:schemeClr val="tx1"/>
                </a:solidFill>
                <a:latin typeface="Calibri" panose="020F0502020204030204" pitchFamily="34" charset="0"/>
                <a:cs typeface="Calibri" panose="020F0502020204030204" pitchFamily="34" charset="0"/>
              </a:defRPr>
            </a:lvl1pPr>
          </a:lstStyle>
          <a:p>
            <a:pPr lvl="0"/>
            <a:r>
              <a:rPr lang="en-US" dirty="0"/>
              <a:t>SECTION TITLE</a:t>
            </a:r>
          </a:p>
        </p:txBody>
      </p:sp>
      <p:sp>
        <p:nvSpPr>
          <p:cNvPr id="8" name="Content Placeholder 2">
            <a:extLst>
              <a:ext uri="{FF2B5EF4-FFF2-40B4-BE49-F238E27FC236}">
                <a16:creationId xmlns:a16="http://schemas.microsoft.com/office/drawing/2014/main" id="{79DF0C1E-4BE7-4736-AE29-DD8F5B7D13DF}"/>
              </a:ext>
            </a:extLst>
          </p:cNvPr>
          <p:cNvSpPr>
            <a:spLocks noGrp="1"/>
          </p:cNvSpPr>
          <p:nvPr>
            <p:ph idx="12" hasCustomPrompt="1"/>
          </p:nvPr>
        </p:nvSpPr>
        <p:spPr>
          <a:xfrm>
            <a:off x="735624" y="1371600"/>
            <a:ext cx="10618174" cy="457200"/>
          </a:xfrm>
          <a:prstGeom prst="rect">
            <a:avLst/>
          </a:prstGeom>
        </p:spPr>
        <p:txBody>
          <a:bodyPr/>
          <a:lstStyle>
            <a:lvl1pPr marL="0" indent="0">
              <a:buNone/>
              <a:defRPr sz="2400" b="1">
                <a:solidFill>
                  <a:schemeClr val="tx1"/>
                </a:solidFill>
                <a:latin typeface="+mj-lt"/>
              </a:defRPr>
            </a:lvl1pPr>
            <a:lvl2pPr marL="800100" indent="-342900">
              <a:buFont typeface="Arial" charset="0"/>
              <a:buChar char="•"/>
              <a:defRPr sz="1600" baseline="0">
                <a:solidFill>
                  <a:schemeClr val="accent4"/>
                </a:solidFill>
              </a:defRPr>
            </a:lvl2pPr>
            <a:lvl3pPr>
              <a:defRPr sz="1600">
                <a:solidFill>
                  <a:schemeClr val="accent4"/>
                </a:solidFill>
              </a:defRPr>
            </a:lvl3pPr>
            <a:lvl4pPr>
              <a:defRPr sz="1600"/>
            </a:lvl4pPr>
            <a:lvl5pPr>
              <a:defRPr sz="1600"/>
            </a:lvl5pPr>
          </a:lstStyle>
          <a:p>
            <a:pPr lvl="0"/>
            <a:r>
              <a:rPr lang="en-US" dirty="0"/>
              <a:t>Headings</a:t>
            </a:r>
          </a:p>
        </p:txBody>
      </p:sp>
      <p:sp>
        <p:nvSpPr>
          <p:cNvPr id="11" name="Content Placeholder 2">
            <a:extLst>
              <a:ext uri="{FF2B5EF4-FFF2-40B4-BE49-F238E27FC236}">
                <a16:creationId xmlns:a16="http://schemas.microsoft.com/office/drawing/2014/main" id="{A71D1562-CB15-4652-90A7-7FD2BAD31E89}"/>
              </a:ext>
            </a:extLst>
          </p:cNvPr>
          <p:cNvSpPr>
            <a:spLocks noGrp="1"/>
          </p:cNvSpPr>
          <p:nvPr>
            <p:ph idx="1" hasCustomPrompt="1"/>
          </p:nvPr>
        </p:nvSpPr>
        <p:spPr>
          <a:xfrm>
            <a:off x="735624" y="1981200"/>
            <a:ext cx="10618174" cy="2286000"/>
          </a:xfrm>
          <a:prstGeom prst="rect">
            <a:avLst/>
          </a:prstGeom>
        </p:spPr>
        <p:txBody>
          <a:bodyPr/>
          <a:lstStyle>
            <a:lvl1pPr marL="0" indent="0">
              <a:spcBef>
                <a:spcPts val="1200"/>
              </a:spcBef>
              <a:buNone/>
              <a:defRPr sz="2000" b="0">
                <a:solidFill>
                  <a:schemeClr val="tx1"/>
                </a:solidFill>
                <a:latin typeface="+mn-lt"/>
              </a:defRPr>
            </a:lvl1pPr>
            <a:lvl2pPr marL="800100" indent="-342900">
              <a:spcBef>
                <a:spcPts val="1200"/>
              </a:spcBef>
              <a:buFont typeface="Arial" charset="0"/>
              <a:buChar char="•"/>
              <a:defRPr sz="1800" baseline="0">
                <a:solidFill>
                  <a:schemeClr val="tx1">
                    <a:lumMod val="75000"/>
                    <a:lumOff val="25000"/>
                  </a:schemeClr>
                </a:solidFill>
                <a:latin typeface="+mn-lt"/>
              </a:defRPr>
            </a:lvl2pPr>
            <a:lvl3pPr>
              <a:defRPr sz="1600">
                <a:solidFill>
                  <a:schemeClr val="accent4"/>
                </a:solidFill>
              </a:defRPr>
            </a:lvl3pPr>
            <a:lvl4pPr>
              <a:defRPr sz="1600"/>
            </a:lvl4pPr>
            <a:lvl5pPr>
              <a:defRPr sz="1600"/>
            </a:lvl5pPr>
          </a:lstStyle>
          <a:p>
            <a:pPr lvl="0"/>
            <a:r>
              <a:rPr lang="en-US" dirty="0"/>
              <a:t>Body Copy</a:t>
            </a:r>
          </a:p>
          <a:p>
            <a:pPr lvl="1"/>
            <a:r>
              <a:rPr lang="en-US" dirty="0"/>
              <a:t>Bullets</a:t>
            </a:r>
          </a:p>
        </p:txBody>
      </p:sp>
      <p:sp>
        <p:nvSpPr>
          <p:cNvPr id="10" name="Content Placeholder 2">
            <a:extLst>
              <a:ext uri="{FF2B5EF4-FFF2-40B4-BE49-F238E27FC236}">
                <a16:creationId xmlns:a16="http://schemas.microsoft.com/office/drawing/2014/main" id="{103DBF7A-349F-4160-A35D-E1E109277A14}"/>
              </a:ext>
            </a:extLst>
          </p:cNvPr>
          <p:cNvSpPr>
            <a:spLocks noGrp="1"/>
          </p:cNvSpPr>
          <p:nvPr>
            <p:ph idx="20" hasCustomPrompt="1"/>
          </p:nvPr>
        </p:nvSpPr>
        <p:spPr>
          <a:xfrm>
            <a:off x="735624" y="4495800"/>
            <a:ext cx="6884376" cy="1676400"/>
          </a:xfrm>
          <a:prstGeom prst="rect">
            <a:avLst/>
          </a:prstGeom>
        </p:spPr>
        <p:txBody>
          <a:bodyPr/>
          <a:lstStyle>
            <a:lvl1pPr marL="0" indent="0">
              <a:spcBef>
                <a:spcPts val="1200"/>
              </a:spcBef>
              <a:buNone/>
              <a:defRPr sz="2000" b="0">
                <a:solidFill>
                  <a:schemeClr val="tx1"/>
                </a:solidFill>
                <a:latin typeface="+mn-lt"/>
              </a:defRPr>
            </a:lvl1pPr>
            <a:lvl2pPr marL="800100" indent="-342900">
              <a:spcBef>
                <a:spcPts val="1200"/>
              </a:spcBef>
              <a:buFont typeface="Arial" charset="0"/>
              <a:buChar char="•"/>
              <a:defRPr sz="1800" baseline="0">
                <a:solidFill>
                  <a:schemeClr val="tx1">
                    <a:lumMod val="75000"/>
                    <a:lumOff val="25000"/>
                  </a:schemeClr>
                </a:solidFill>
                <a:latin typeface="+mn-lt"/>
              </a:defRPr>
            </a:lvl2pPr>
            <a:lvl3pPr>
              <a:defRPr sz="1600">
                <a:solidFill>
                  <a:schemeClr val="accent4"/>
                </a:solidFill>
              </a:defRPr>
            </a:lvl3pPr>
            <a:lvl4pPr>
              <a:defRPr sz="1600"/>
            </a:lvl4pPr>
            <a:lvl5pPr>
              <a:defRPr sz="1600"/>
            </a:lvl5pPr>
          </a:lstStyle>
          <a:p>
            <a:pPr lvl="0"/>
            <a:r>
              <a:rPr lang="en-US" dirty="0"/>
              <a:t>Body Copy</a:t>
            </a:r>
          </a:p>
          <a:p>
            <a:pPr lvl="1"/>
            <a:r>
              <a:rPr lang="en-US" dirty="0"/>
              <a:t>Bullets</a:t>
            </a:r>
          </a:p>
        </p:txBody>
      </p:sp>
    </p:spTree>
    <p:extLst>
      <p:ext uri="{BB962C8B-B14F-4D97-AF65-F5344CB8AC3E}">
        <p14:creationId xmlns:p14="http://schemas.microsoft.com/office/powerpoint/2010/main" val="2234905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nP 1/3-1/3-1/3 Column">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FE0465BA-9F9A-45F5-8948-4CA38B2CF8BD}"/>
              </a:ext>
            </a:extLst>
          </p:cNvPr>
          <p:cNvSpPr>
            <a:spLocks noGrp="1"/>
          </p:cNvSpPr>
          <p:nvPr>
            <p:ph idx="32" hasCustomPrompt="1"/>
          </p:nvPr>
        </p:nvSpPr>
        <p:spPr>
          <a:xfrm>
            <a:off x="4328341" y="1371600"/>
            <a:ext cx="3428389" cy="457200"/>
          </a:xfrm>
          <a:prstGeom prst="rect">
            <a:avLst/>
          </a:prstGeom>
        </p:spPr>
        <p:txBody>
          <a:bodyPr/>
          <a:lstStyle>
            <a:lvl1pPr marL="0" indent="0">
              <a:buNone/>
              <a:defRPr sz="2400" b="1">
                <a:solidFill>
                  <a:schemeClr val="tx1"/>
                </a:solidFill>
                <a:latin typeface="+mj-lt"/>
              </a:defRPr>
            </a:lvl1pPr>
            <a:lvl2pPr marL="800100" indent="-342900">
              <a:buFont typeface="Arial" charset="0"/>
              <a:buChar char="•"/>
              <a:defRPr sz="1600" baseline="0">
                <a:solidFill>
                  <a:schemeClr val="accent4"/>
                </a:solidFill>
              </a:defRPr>
            </a:lvl2pPr>
            <a:lvl3pPr>
              <a:defRPr sz="1600">
                <a:solidFill>
                  <a:schemeClr val="accent4"/>
                </a:solidFill>
              </a:defRPr>
            </a:lvl3pPr>
            <a:lvl4pPr>
              <a:defRPr sz="1600"/>
            </a:lvl4pPr>
            <a:lvl5pPr>
              <a:defRPr sz="1600"/>
            </a:lvl5pPr>
          </a:lstStyle>
          <a:p>
            <a:pPr lvl="0"/>
            <a:r>
              <a:rPr lang="en-US" dirty="0"/>
              <a:t>Headings</a:t>
            </a:r>
          </a:p>
        </p:txBody>
      </p:sp>
      <p:sp>
        <p:nvSpPr>
          <p:cNvPr id="23" name="Content Placeholder 2">
            <a:extLst>
              <a:ext uri="{FF2B5EF4-FFF2-40B4-BE49-F238E27FC236}">
                <a16:creationId xmlns:a16="http://schemas.microsoft.com/office/drawing/2014/main" id="{2F87B7B1-4531-444B-BCE9-54030F60FA7F}"/>
              </a:ext>
            </a:extLst>
          </p:cNvPr>
          <p:cNvSpPr>
            <a:spLocks noGrp="1"/>
          </p:cNvSpPr>
          <p:nvPr>
            <p:ph idx="33" hasCustomPrompt="1"/>
          </p:nvPr>
        </p:nvSpPr>
        <p:spPr>
          <a:xfrm>
            <a:off x="4328341" y="1981200"/>
            <a:ext cx="3428389" cy="4191000"/>
          </a:xfrm>
          <a:prstGeom prst="rect">
            <a:avLst/>
          </a:prstGeom>
        </p:spPr>
        <p:txBody>
          <a:bodyPr/>
          <a:lstStyle>
            <a:lvl1pPr marL="0" indent="0">
              <a:spcBef>
                <a:spcPts val="1200"/>
              </a:spcBef>
              <a:buNone/>
              <a:defRPr sz="2000" b="0">
                <a:solidFill>
                  <a:schemeClr val="tx1"/>
                </a:solidFill>
                <a:latin typeface="+mn-lt"/>
              </a:defRPr>
            </a:lvl1pPr>
            <a:lvl2pPr marL="800100" indent="-342900">
              <a:spcBef>
                <a:spcPts val="1200"/>
              </a:spcBef>
              <a:buFont typeface="Arial" charset="0"/>
              <a:buChar char="•"/>
              <a:defRPr sz="1800" baseline="0">
                <a:solidFill>
                  <a:schemeClr val="tx1">
                    <a:lumMod val="75000"/>
                    <a:lumOff val="25000"/>
                  </a:schemeClr>
                </a:solidFill>
                <a:latin typeface="+mn-lt"/>
              </a:defRPr>
            </a:lvl2pPr>
            <a:lvl3pPr>
              <a:defRPr sz="1600">
                <a:solidFill>
                  <a:schemeClr val="accent4"/>
                </a:solidFill>
              </a:defRPr>
            </a:lvl3pPr>
            <a:lvl4pPr>
              <a:defRPr sz="1600"/>
            </a:lvl4pPr>
            <a:lvl5pPr>
              <a:defRPr sz="1600"/>
            </a:lvl5pPr>
          </a:lstStyle>
          <a:p>
            <a:pPr lvl="0"/>
            <a:r>
              <a:rPr lang="en-US" dirty="0"/>
              <a:t>Body Copy</a:t>
            </a:r>
          </a:p>
          <a:p>
            <a:pPr lvl="1"/>
            <a:r>
              <a:rPr lang="en-US" dirty="0"/>
              <a:t>Bullets</a:t>
            </a:r>
          </a:p>
        </p:txBody>
      </p:sp>
      <p:sp>
        <p:nvSpPr>
          <p:cNvPr id="24" name="Content Placeholder 2">
            <a:extLst>
              <a:ext uri="{FF2B5EF4-FFF2-40B4-BE49-F238E27FC236}">
                <a16:creationId xmlns:a16="http://schemas.microsoft.com/office/drawing/2014/main" id="{3A1D5537-E34F-478F-831F-EE018680A466}"/>
              </a:ext>
            </a:extLst>
          </p:cNvPr>
          <p:cNvSpPr>
            <a:spLocks noGrp="1"/>
          </p:cNvSpPr>
          <p:nvPr>
            <p:ph idx="34" hasCustomPrompt="1"/>
          </p:nvPr>
        </p:nvSpPr>
        <p:spPr>
          <a:xfrm>
            <a:off x="7921058" y="1371600"/>
            <a:ext cx="3428389" cy="457200"/>
          </a:xfrm>
          <a:prstGeom prst="rect">
            <a:avLst/>
          </a:prstGeom>
        </p:spPr>
        <p:txBody>
          <a:bodyPr/>
          <a:lstStyle>
            <a:lvl1pPr marL="0" indent="0">
              <a:buNone/>
              <a:defRPr sz="2400" b="1">
                <a:solidFill>
                  <a:schemeClr val="tx1"/>
                </a:solidFill>
                <a:latin typeface="+mj-lt"/>
              </a:defRPr>
            </a:lvl1pPr>
            <a:lvl2pPr marL="800100" indent="-342900">
              <a:buFont typeface="Arial" charset="0"/>
              <a:buChar char="•"/>
              <a:defRPr sz="1600" baseline="0">
                <a:solidFill>
                  <a:schemeClr val="accent4"/>
                </a:solidFill>
              </a:defRPr>
            </a:lvl2pPr>
            <a:lvl3pPr>
              <a:defRPr sz="1600">
                <a:solidFill>
                  <a:schemeClr val="accent4"/>
                </a:solidFill>
              </a:defRPr>
            </a:lvl3pPr>
            <a:lvl4pPr>
              <a:defRPr sz="1600"/>
            </a:lvl4pPr>
            <a:lvl5pPr>
              <a:defRPr sz="1600"/>
            </a:lvl5pPr>
          </a:lstStyle>
          <a:p>
            <a:pPr lvl="0"/>
            <a:r>
              <a:rPr lang="en-US" dirty="0"/>
              <a:t>Headings</a:t>
            </a:r>
          </a:p>
        </p:txBody>
      </p:sp>
      <p:sp>
        <p:nvSpPr>
          <p:cNvPr id="25" name="Content Placeholder 2">
            <a:extLst>
              <a:ext uri="{FF2B5EF4-FFF2-40B4-BE49-F238E27FC236}">
                <a16:creationId xmlns:a16="http://schemas.microsoft.com/office/drawing/2014/main" id="{05820A4C-DBFB-4DB9-A1DD-5022EC4D37BF}"/>
              </a:ext>
            </a:extLst>
          </p:cNvPr>
          <p:cNvSpPr>
            <a:spLocks noGrp="1"/>
          </p:cNvSpPr>
          <p:nvPr>
            <p:ph idx="35" hasCustomPrompt="1"/>
          </p:nvPr>
        </p:nvSpPr>
        <p:spPr>
          <a:xfrm>
            <a:off x="7921058" y="1981200"/>
            <a:ext cx="3428389" cy="2286000"/>
          </a:xfrm>
          <a:prstGeom prst="rect">
            <a:avLst/>
          </a:prstGeom>
        </p:spPr>
        <p:txBody>
          <a:bodyPr/>
          <a:lstStyle>
            <a:lvl1pPr marL="0" indent="0">
              <a:spcBef>
                <a:spcPts val="1200"/>
              </a:spcBef>
              <a:buNone/>
              <a:defRPr sz="2000" b="0">
                <a:solidFill>
                  <a:schemeClr val="tx1"/>
                </a:solidFill>
                <a:latin typeface="+mn-lt"/>
              </a:defRPr>
            </a:lvl1pPr>
            <a:lvl2pPr marL="800100" indent="-342900">
              <a:spcBef>
                <a:spcPts val="1200"/>
              </a:spcBef>
              <a:buFont typeface="Arial" charset="0"/>
              <a:buChar char="•"/>
              <a:defRPr sz="1800" baseline="0">
                <a:solidFill>
                  <a:schemeClr val="tx1">
                    <a:lumMod val="75000"/>
                    <a:lumOff val="25000"/>
                  </a:schemeClr>
                </a:solidFill>
                <a:latin typeface="+mn-lt"/>
              </a:defRPr>
            </a:lvl2pPr>
            <a:lvl3pPr>
              <a:defRPr sz="1600">
                <a:solidFill>
                  <a:schemeClr val="accent4"/>
                </a:solidFill>
              </a:defRPr>
            </a:lvl3pPr>
            <a:lvl4pPr>
              <a:defRPr sz="1600"/>
            </a:lvl4pPr>
            <a:lvl5pPr>
              <a:defRPr sz="1600"/>
            </a:lvl5pPr>
          </a:lstStyle>
          <a:p>
            <a:pPr lvl="0"/>
            <a:r>
              <a:rPr lang="en-US" dirty="0"/>
              <a:t>Body Copy</a:t>
            </a:r>
          </a:p>
          <a:p>
            <a:pPr lvl="1"/>
            <a:r>
              <a:rPr lang="en-US" dirty="0"/>
              <a:t>Bullets</a:t>
            </a:r>
          </a:p>
        </p:txBody>
      </p:sp>
      <p:sp>
        <p:nvSpPr>
          <p:cNvPr id="20" name="Content Placeholder 2">
            <a:extLst>
              <a:ext uri="{FF2B5EF4-FFF2-40B4-BE49-F238E27FC236}">
                <a16:creationId xmlns:a16="http://schemas.microsoft.com/office/drawing/2014/main" id="{FB5E40F3-F92B-447F-9D76-7A673BF7793D}"/>
              </a:ext>
            </a:extLst>
          </p:cNvPr>
          <p:cNvSpPr>
            <a:spLocks noGrp="1"/>
          </p:cNvSpPr>
          <p:nvPr>
            <p:ph idx="30" hasCustomPrompt="1"/>
          </p:nvPr>
        </p:nvSpPr>
        <p:spPr>
          <a:xfrm>
            <a:off x="735624" y="1371600"/>
            <a:ext cx="3428389" cy="457200"/>
          </a:xfrm>
          <a:prstGeom prst="rect">
            <a:avLst/>
          </a:prstGeom>
        </p:spPr>
        <p:txBody>
          <a:bodyPr/>
          <a:lstStyle>
            <a:lvl1pPr marL="0" indent="0">
              <a:buNone/>
              <a:defRPr sz="2400" b="1">
                <a:solidFill>
                  <a:schemeClr val="tx1"/>
                </a:solidFill>
                <a:latin typeface="+mj-lt"/>
              </a:defRPr>
            </a:lvl1pPr>
            <a:lvl2pPr marL="800100" indent="-342900">
              <a:buFont typeface="Arial" charset="0"/>
              <a:buChar char="•"/>
              <a:defRPr sz="1600" baseline="0">
                <a:solidFill>
                  <a:schemeClr val="accent4"/>
                </a:solidFill>
              </a:defRPr>
            </a:lvl2pPr>
            <a:lvl3pPr>
              <a:defRPr sz="1600">
                <a:solidFill>
                  <a:schemeClr val="accent4"/>
                </a:solidFill>
              </a:defRPr>
            </a:lvl3pPr>
            <a:lvl4pPr>
              <a:defRPr sz="1600"/>
            </a:lvl4pPr>
            <a:lvl5pPr>
              <a:defRPr sz="1600"/>
            </a:lvl5pPr>
          </a:lstStyle>
          <a:p>
            <a:pPr lvl="0"/>
            <a:r>
              <a:rPr lang="en-US" dirty="0"/>
              <a:t>Headings</a:t>
            </a:r>
          </a:p>
        </p:txBody>
      </p:sp>
      <p:sp>
        <p:nvSpPr>
          <p:cNvPr id="21" name="Content Placeholder 2">
            <a:extLst>
              <a:ext uri="{FF2B5EF4-FFF2-40B4-BE49-F238E27FC236}">
                <a16:creationId xmlns:a16="http://schemas.microsoft.com/office/drawing/2014/main" id="{F2A638D3-6212-4FAC-9749-8998691BF3F9}"/>
              </a:ext>
            </a:extLst>
          </p:cNvPr>
          <p:cNvSpPr>
            <a:spLocks noGrp="1"/>
          </p:cNvSpPr>
          <p:nvPr>
            <p:ph idx="31" hasCustomPrompt="1"/>
          </p:nvPr>
        </p:nvSpPr>
        <p:spPr>
          <a:xfrm>
            <a:off x="735624" y="1981200"/>
            <a:ext cx="3428389" cy="4191000"/>
          </a:xfrm>
          <a:prstGeom prst="rect">
            <a:avLst/>
          </a:prstGeom>
        </p:spPr>
        <p:txBody>
          <a:bodyPr/>
          <a:lstStyle>
            <a:lvl1pPr marL="0" indent="0">
              <a:spcBef>
                <a:spcPts val="1200"/>
              </a:spcBef>
              <a:buNone/>
              <a:defRPr sz="2000" b="0">
                <a:solidFill>
                  <a:schemeClr val="tx1"/>
                </a:solidFill>
                <a:latin typeface="+mn-lt"/>
              </a:defRPr>
            </a:lvl1pPr>
            <a:lvl2pPr marL="800100" indent="-342900">
              <a:spcBef>
                <a:spcPts val="1200"/>
              </a:spcBef>
              <a:buFont typeface="Arial" charset="0"/>
              <a:buChar char="•"/>
              <a:defRPr sz="1800" baseline="0">
                <a:solidFill>
                  <a:schemeClr val="tx1">
                    <a:lumMod val="75000"/>
                    <a:lumOff val="25000"/>
                  </a:schemeClr>
                </a:solidFill>
                <a:latin typeface="+mn-lt"/>
              </a:defRPr>
            </a:lvl2pPr>
            <a:lvl3pPr>
              <a:defRPr sz="1600">
                <a:solidFill>
                  <a:schemeClr val="accent4"/>
                </a:solidFill>
              </a:defRPr>
            </a:lvl3pPr>
            <a:lvl4pPr>
              <a:defRPr sz="1600"/>
            </a:lvl4pPr>
            <a:lvl5pPr>
              <a:defRPr sz="1600"/>
            </a:lvl5pPr>
          </a:lstStyle>
          <a:p>
            <a:pPr lvl="0"/>
            <a:r>
              <a:rPr lang="en-US" dirty="0"/>
              <a:t>Body Copy</a:t>
            </a:r>
          </a:p>
          <a:p>
            <a:pPr lvl="1"/>
            <a:r>
              <a:rPr lang="en-US" dirty="0"/>
              <a:t>Bullets</a:t>
            </a:r>
          </a:p>
        </p:txBody>
      </p:sp>
      <p:sp>
        <p:nvSpPr>
          <p:cNvPr id="19" name="Text Placeholder 6">
            <a:extLst>
              <a:ext uri="{FF2B5EF4-FFF2-40B4-BE49-F238E27FC236}">
                <a16:creationId xmlns:a16="http://schemas.microsoft.com/office/drawing/2014/main" id="{88DF57F6-E1AA-4185-B30B-05D0805A9027}"/>
              </a:ext>
            </a:extLst>
          </p:cNvPr>
          <p:cNvSpPr>
            <a:spLocks noGrp="1"/>
          </p:cNvSpPr>
          <p:nvPr>
            <p:ph type="body" sz="quarter" idx="10" hasCustomPrompt="1"/>
          </p:nvPr>
        </p:nvSpPr>
        <p:spPr>
          <a:xfrm>
            <a:off x="735624" y="304800"/>
            <a:ext cx="8560776" cy="609600"/>
          </a:xfrm>
          <a:prstGeom prst="rect">
            <a:avLst/>
          </a:prstGeom>
        </p:spPr>
        <p:txBody>
          <a:bodyPr/>
          <a:lstStyle>
            <a:lvl1pPr marL="0" indent="0" algn="l">
              <a:buNone/>
              <a:defRPr sz="3600" b="1">
                <a:solidFill>
                  <a:schemeClr val="tx1"/>
                </a:solidFill>
                <a:latin typeface="Calibri" panose="020F0502020204030204" pitchFamily="34" charset="0"/>
                <a:cs typeface="Calibri" panose="020F0502020204030204" pitchFamily="34" charset="0"/>
              </a:defRPr>
            </a:lvl1pPr>
          </a:lstStyle>
          <a:p>
            <a:pPr lvl="0"/>
            <a:r>
              <a:rPr lang="en-US" dirty="0"/>
              <a:t>SECTION TITLE</a:t>
            </a:r>
          </a:p>
        </p:txBody>
      </p:sp>
    </p:spTree>
    <p:extLst>
      <p:ext uri="{BB962C8B-B14F-4D97-AF65-F5344CB8AC3E}">
        <p14:creationId xmlns:p14="http://schemas.microsoft.com/office/powerpoint/2010/main" val="198436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74C6FC8-06BC-4BF2-A0B3-709E895A0949}"/>
              </a:ext>
            </a:extLst>
          </p:cNvPr>
          <p:cNvSpPr>
            <a:spLocks noGrp="1"/>
          </p:cNvSpPr>
          <p:nvPr>
            <p:ph type="ctrTitle" hasCustomPrompt="1"/>
          </p:nvPr>
        </p:nvSpPr>
        <p:spPr>
          <a:xfrm>
            <a:off x="1172415" y="1981200"/>
            <a:ext cx="9847168" cy="838200"/>
          </a:xfrm>
          <a:prstGeom prst="rect">
            <a:avLst/>
          </a:prstGeom>
        </p:spPr>
        <p:txBody>
          <a:bodyPr lIns="0" rIns="0" anchor="b" anchorCtr="0">
            <a:normAutofit/>
          </a:bodyPr>
          <a:lstStyle>
            <a:lvl1pPr algn="l">
              <a:defRPr sz="4800" b="1" baseline="0"/>
            </a:lvl1pPr>
          </a:lstStyle>
          <a:p>
            <a:r>
              <a:rPr lang="en-US" dirty="0"/>
              <a:t>New Section Title</a:t>
            </a:r>
          </a:p>
        </p:txBody>
      </p:sp>
    </p:spTree>
    <p:extLst>
      <p:ext uri="{BB962C8B-B14F-4D97-AF65-F5344CB8AC3E}">
        <p14:creationId xmlns:p14="http://schemas.microsoft.com/office/powerpoint/2010/main" val="633368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754" y="1018351"/>
            <a:ext cx="10803964" cy="515982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4">
            <a:extLst>
              <a:ext uri="{FF2B5EF4-FFF2-40B4-BE49-F238E27FC236}">
                <a16:creationId xmlns:a16="http://schemas.microsoft.com/office/drawing/2014/main" id="{37AD7DF0-D90E-AF4D-9EED-B8B2E0964CB0}"/>
              </a:ext>
            </a:extLst>
          </p:cNvPr>
          <p:cNvSpPr>
            <a:spLocks noGrp="1"/>
          </p:cNvSpPr>
          <p:nvPr>
            <p:ph type="dt" sz="half" idx="10"/>
          </p:nvPr>
        </p:nvSpPr>
        <p:spPr>
          <a:xfrm>
            <a:off x="443753" y="6356352"/>
            <a:ext cx="2743200" cy="365125"/>
          </a:xfrm>
        </p:spPr>
        <p:txBody>
          <a:bodyPr/>
          <a:lstStyle>
            <a:lvl1pPr>
              <a:defRPr>
                <a:solidFill>
                  <a:schemeClr val="tx1"/>
                </a:solidFill>
              </a:defRPr>
            </a:lvl1pPr>
          </a:lstStyle>
          <a:p>
            <a:pPr>
              <a:defRPr/>
            </a:pPr>
            <a:endParaRPr lang="en-US" dirty="0">
              <a:solidFill>
                <a:schemeClr val="tx1"/>
              </a:solidFill>
            </a:endParaRPr>
          </a:p>
        </p:txBody>
      </p:sp>
      <p:sp>
        <p:nvSpPr>
          <p:cNvPr id="11" name="Title Placeholder 1">
            <a:extLst>
              <a:ext uri="{FF2B5EF4-FFF2-40B4-BE49-F238E27FC236}">
                <a16:creationId xmlns:a16="http://schemas.microsoft.com/office/drawing/2014/main" id="{3C0B59BB-CDBA-7D4A-8266-9C0B780EE901}"/>
              </a:ext>
            </a:extLst>
          </p:cNvPr>
          <p:cNvSpPr>
            <a:spLocks noGrp="1" noChangeArrowheads="1"/>
          </p:cNvSpPr>
          <p:nvPr>
            <p:ph type="title"/>
          </p:nvPr>
        </p:nvSpPr>
        <p:spPr bwMode="auto">
          <a:xfrm>
            <a:off x="443754" y="87499"/>
            <a:ext cx="8700247" cy="49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dirty="0"/>
              <a:t>Click to edit Master title style</a:t>
            </a:r>
          </a:p>
        </p:txBody>
      </p:sp>
      <p:sp>
        <p:nvSpPr>
          <p:cNvPr id="12" name="TextBox 6">
            <a:extLst>
              <a:ext uri="{FF2B5EF4-FFF2-40B4-BE49-F238E27FC236}">
                <a16:creationId xmlns:a16="http://schemas.microsoft.com/office/drawing/2014/main" id="{2549EF0E-5A58-8D49-B25E-D55E9A57BE30}"/>
              </a:ext>
              <a:ext uri="{C183D7F6-B498-43B3-948B-1728B52AA6E4}">
                <adec:decorative xmlns:adec="http://schemas.microsoft.com/office/drawing/2017/decorative" val="1"/>
              </a:ext>
            </a:extLst>
          </p:cNvPr>
          <p:cNvSpPr txBox="1">
            <a:spLocks noChangeArrowheads="1"/>
          </p:cNvSpPr>
          <p:nvPr userDrawn="1"/>
        </p:nvSpPr>
        <p:spPr bwMode="auto">
          <a:xfrm>
            <a:off x="11592862" y="6473734"/>
            <a:ext cx="37306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13" name="Footer Placeholder 5">
            <a:extLst>
              <a:ext uri="{FF2B5EF4-FFF2-40B4-BE49-F238E27FC236}">
                <a16:creationId xmlns:a16="http://schemas.microsoft.com/office/drawing/2014/main" id="{7161B233-4308-9E48-8723-C3C3E8E095CD}"/>
              </a:ext>
            </a:extLst>
          </p:cNvPr>
          <p:cNvSpPr>
            <a:spLocks noGrp="1"/>
          </p:cNvSpPr>
          <p:nvPr>
            <p:ph type="ftr" sz="quarter" idx="11"/>
          </p:nvPr>
        </p:nvSpPr>
        <p:spPr>
          <a:xfrm>
            <a:off x="10430623" y="6356352"/>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tx1"/>
                </a:solidFill>
                <a:latin typeface="+mn-lt"/>
              </a:defRPr>
            </a:lvl1pPr>
          </a:lstStyle>
          <a:p>
            <a:pPr>
              <a:defRPr/>
            </a:pPr>
            <a:endParaRPr lang="en-US"/>
          </a:p>
        </p:txBody>
      </p:sp>
      <p:cxnSp>
        <p:nvCxnSpPr>
          <p:cNvPr id="2" name="Straight Connector 1" descr="&quot;&quot;">
            <a:extLst>
              <a:ext uri="{FF2B5EF4-FFF2-40B4-BE49-F238E27FC236}">
                <a16:creationId xmlns:a16="http://schemas.microsoft.com/office/drawing/2014/main" id="{1DB81D62-5148-035A-D315-4EA74FCC80CA}"/>
              </a:ext>
            </a:extLst>
          </p:cNvPr>
          <p:cNvCxnSpPr>
            <a:cxnSpLocks/>
          </p:cNvCxnSpPr>
          <p:nvPr userDrawn="1"/>
        </p:nvCxnSpPr>
        <p:spPr>
          <a:xfrm>
            <a:off x="2" y="679823"/>
            <a:ext cx="1196592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952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ection Header 2">
    <p:spTree>
      <p:nvGrpSpPr>
        <p:cNvPr id="1" name=""/>
        <p:cNvGrpSpPr/>
        <p:nvPr/>
      </p:nvGrpSpPr>
      <p:grpSpPr>
        <a:xfrm>
          <a:off x="0" y="0"/>
          <a:ext cx="0" cy="0"/>
          <a:chOff x="0" y="0"/>
          <a:chExt cx="0" cy="0"/>
        </a:xfrm>
      </p:grpSpPr>
      <p:sp>
        <p:nvSpPr>
          <p:cNvPr id="7" name="Title 4"/>
          <p:cNvSpPr>
            <a:spLocks noGrp="1"/>
          </p:cNvSpPr>
          <p:nvPr>
            <p:ph type="title"/>
          </p:nvPr>
        </p:nvSpPr>
        <p:spPr>
          <a:xfrm>
            <a:off x="1657966" y="2913406"/>
            <a:ext cx="8876071" cy="1031188"/>
          </a:xfrm>
          <a:prstGeom prst="rect">
            <a:avLst/>
          </a:prstGeom>
        </p:spPr>
        <p:txBody>
          <a:bodyPr anchor="ctr" anchorCtr="1"/>
          <a:lstStyle>
            <a:lvl1pPr algn="ctr">
              <a:defRPr sz="3600"/>
            </a:lvl1pPr>
          </a:lstStyle>
          <a:p>
            <a:endParaRPr lang="en-US" dirty="0"/>
          </a:p>
        </p:txBody>
      </p:sp>
      <p:sp>
        <p:nvSpPr>
          <p:cNvPr id="6" name="Date Placeholder 4">
            <a:extLst>
              <a:ext uri="{FF2B5EF4-FFF2-40B4-BE49-F238E27FC236}">
                <a16:creationId xmlns:a16="http://schemas.microsoft.com/office/drawing/2014/main" id="{39C13572-9922-084A-8E4A-B0248AA77F5B}"/>
              </a:ext>
            </a:extLst>
          </p:cNvPr>
          <p:cNvSpPr>
            <a:spLocks noGrp="1"/>
          </p:cNvSpPr>
          <p:nvPr>
            <p:ph type="dt" sz="half" idx="10"/>
          </p:nvPr>
        </p:nvSpPr>
        <p:spPr>
          <a:xfrm>
            <a:off x="443753" y="6356352"/>
            <a:ext cx="2743200" cy="365125"/>
          </a:xfrm>
        </p:spPr>
        <p:txBody>
          <a:bodyPr/>
          <a:lstStyle>
            <a:lvl1pPr>
              <a:defRPr>
                <a:solidFill>
                  <a:schemeClr val="tx1"/>
                </a:solidFill>
              </a:defRPr>
            </a:lvl1pPr>
          </a:lstStyle>
          <a:p>
            <a:pPr>
              <a:defRPr/>
            </a:pPr>
            <a:endParaRPr lang="en-US" dirty="0">
              <a:solidFill>
                <a:schemeClr val="tx1"/>
              </a:solidFill>
            </a:endParaRPr>
          </a:p>
        </p:txBody>
      </p:sp>
      <p:sp>
        <p:nvSpPr>
          <p:cNvPr id="4" name="TextBox 6">
            <a:extLst>
              <a:ext uri="{FF2B5EF4-FFF2-40B4-BE49-F238E27FC236}">
                <a16:creationId xmlns:a16="http://schemas.microsoft.com/office/drawing/2014/main" id="{F1094CF6-6FDF-234C-895A-3FDF8685F9AD}"/>
              </a:ext>
              <a:ext uri="{C183D7F6-B498-43B3-948B-1728B52AA6E4}">
                <adec:decorative xmlns:adec="http://schemas.microsoft.com/office/drawing/2017/decorative" val="1"/>
              </a:ext>
            </a:extLst>
          </p:cNvPr>
          <p:cNvSpPr txBox="1">
            <a:spLocks noChangeArrowheads="1"/>
          </p:cNvSpPr>
          <p:nvPr userDrawn="1"/>
        </p:nvSpPr>
        <p:spPr bwMode="auto">
          <a:xfrm>
            <a:off x="11592862" y="6473734"/>
            <a:ext cx="37306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Lato" panose="020F0502020204030203" pitchFamily="34" charset="0"/>
              </a:defRPr>
            </a:lvl1pPr>
            <a:lvl2pPr marL="742950" indent="-285750">
              <a:defRPr>
                <a:solidFill>
                  <a:schemeClr val="tx1"/>
                </a:solidFill>
                <a:latin typeface="Lato" panose="020F0502020204030203" pitchFamily="34" charset="0"/>
              </a:defRPr>
            </a:lvl2pPr>
            <a:lvl3pPr marL="1143000" indent="-228600">
              <a:defRPr>
                <a:solidFill>
                  <a:schemeClr val="tx1"/>
                </a:solidFill>
                <a:latin typeface="Lato" panose="020F0502020204030203" pitchFamily="34" charset="0"/>
              </a:defRPr>
            </a:lvl3pPr>
            <a:lvl4pPr marL="1600200" indent="-228600">
              <a:defRPr>
                <a:solidFill>
                  <a:schemeClr val="tx1"/>
                </a:solidFill>
                <a:latin typeface="Lato" panose="020F0502020204030203" pitchFamily="34" charset="0"/>
              </a:defRPr>
            </a:lvl4pPr>
            <a:lvl5pPr marL="2057400" indent="-228600">
              <a:defRPr>
                <a:solidFill>
                  <a:schemeClr val="tx1"/>
                </a:solidFill>
                <a:latin typeface="Lato" panose="020F0502020204030203" pitchFamily="34" charset="0"/>
              </a:defRPr>
            </a:lvl5pPr>
            <a:lvl6pPr marL="2514600" indent="-228600" fontAlgn="base">
              <a:spcBef>
                <a:spcPct val="0"/>
              </a:spcBef>
              <a:spcAft>
                <a:spcPct val="0"/>
              </a:spcAft>
              <a:defRPr>
                <a:solidFill>
                  <a:schemeClr val="tx1"/>
                </a:solidFill>
                <a:latin typeface="Lato" panose="020F0502020204030203" pitchFamily="34" charset="0"/>
              </a:defRPr>
            </a:lvl6pPr>
            <a:lvl7pPr marL="2971800" indent="-228600" fontAlgn="base">
              <a:spcBef>
                <a:spcPct val="0"/>
              </a:spcBef>
              <a:spcAft>
                <a:spcPct val="0"/>
              </a:spcAft>
              <a:defRPr>
                <a:solidFill>
                  <a:schemeClr val="tx1"/>
                </a:solidFill>
                <a:latin typeface="Lato" panose="020F0502020204030203" pitchFamily="34" charset="0"/>
              </a:defRPr>
            </a:lvl7pPr>
            <a:lvl8pPr marL="3429000" indent="-228600" fontAlgn="base">
              <a:spcBef>
                <a:spcPct val="0"/>
              </a:spcBef>
              <a:spcAft>
                <a:spcPct val="0"/>
              </a:spcAft>
              <a:defRPr>
                <a:solidFill>
                  <a:schemeClr val="tx1"/>
                </a:solidFill>
                <a:latin typeface="Lato" panose="020F0502020204030203" pitchFamily="34" charset="0"/>
              </a:defRPr>
            </a:lvl8pPr>
            <a:lvl9pPr marL="3886200" indent="-228600" fontAlgn="base">
              <a:spcBef>
                <a:spcPct val="0"/>
              </a:spcBef>
              <a:spcAft>
                <a:spcPct val="0"/>
              </a:spcAft>
              <a:defRPr>
                <a:solidFill>
                  <a:schemeClr val="tx1"/>
                </a:solidFill>
                <a:latin typeface="Lato" panose="020F0502020204030203" pitchFamily="34" charset="0"/>
              </a:defRPr>
            </a:lvl9pPr>
          </a:lstStyle>
          <a:p>
            <a:pPr algn="r" eaLnBrk="1" hangingPunct="1"/>
            <a:fld id="{E33CCAE3-8882-AC40-868C-EB4F96E8D2C1}" type="slidenum">
              <a:rPr lang="en-US" altLang="en-US" sz="900">
                <a:latin typeface="Lato Black" panose="020F0502020204030203" pitchFamily="34" charset="0"/>
                <a:ea typeface="Lato Black" panose="020F0502020204030203" pitchFamily="34" charset="0"/>
                <a:cs typeface="Lato Black" panose="020F0502020204030203" pitchFamily="34" charset="0"/>
              </a:rPr>
              <a:pPr algn="r" eaLnBrk="1" hangingPunct="1"/>
              <a:t>‹#›</a:t>
            </a:fld>
            <a:endParaRPr lang="en-US" altLang="en-US" sz="900" dirty="0">
              <a:latin typeface="Lato Black" panose="020F0502020204030203" pitchFamily="34" charset="0"/>
              <a:ea typeface="Lato Black" panose="020F0502020204030203" pitchFamily="34" charset="0"/>
              <a:cs typeface="Lato Black" panose="020F0502020204030203" pitchFamily="34" charset="0"/>
            </a:endParaRPr>
          </a:p>
        </p:txBody>
      </p:sp>
      <p:sp>
        <p:nvSpPr>
          <p:cNvPr id="5" name="Footer Placeholder 5">
            <a:extLst>
              <a:ext uri="{FF2B5EF4-FFF2-40B4-BE49-F238E27FC236}">
                <a16:creationId xmlns:a16="http://schemas.microsoft.com/office/drawing/2014/main" id="{FC58F9AC-F2E0-5042-A8C1-87BAC304A5BA}"/>
              </a:ext>
            </a:extLst>
          </p:cNvPr>
          <p:cNvSpPr>
            <a:spLocks noGrp="1"/>
          </p:cNvSpPr>
          <p:nvPr>
            <p:ph type="ftr" sz="quarter" idx="11"/>
          </p:nvPr>
        </p:nvSpPr>
        <p:spPr>
          <a:xfrm>
            <a:off x="10430623" y="6356352"/>
            <a:ext cx="1160463" cy="365125"/>
          </a:xfrm>
          <a:prstGeom prst="rect">
            <a:avLst/>
          </a:prstGeom>
        </p:spPr>
        <p:txBody>
          <a:bodyPr vert="horz" lIns="0" tIns="0" rIns="0" bIns="0" rtlCol="0" anchor="ctr" anchorCtr="0"/>
          <a:lstStyle>
            <a:lvl1pPr algn="r" eaLnBrk="1" fontAlgn="auto" hangingPunct="1">
              <a:spcBef>
                <a:spcPts val="0"/>
              </a:spcBef>
              <a:spcAft>
                <a:spcPts val="0"/>
              </a:spcAft>
              <a:defRPr sz="900" dirty="0">
                <a:solidFill>
                  <a:schemeClr val="tx1"/>
                </a:solidFill>
                <a:latin typeface="+mn-lt"/>
              </a:defRPr>
            </a:lvl1pPr>
          </a:lstStyle>
          <a:p>
            <a:pPr>
              <a:defRPr/>
            </a:pPr>
            <a:endParaRPr lang="en-US"/>
          </a:p>
        </p:txBody>
      </p:sp>
    </p:spTree>
    <p:extLst>
      <p:ext uri="{BB962C8B-B14F-4D97-AF65-F5344CB8AC3E}">
        <p14:creationId xmlns:p14="http://schemas.microsoft.com/office/powerpoint/2010/main" val="605161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Column">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E3571AB5-BC2D-844C-87F9-531A8CF38F7F}"/>
              </a:ext>
            </a:extLst>
          </p:cNvPr>
          <p:cNvSpPr>
            <a:spLocks noGrp="1"/>
          </p:cNvSpPr>
          <p:nvPr>
            <p:ph type="body" sz="quarter" idx="10" hasCustomPrompt="1"/>
          </p:nvPr>
        </p:nvSpPr>
        <p:spPr>
          <a:xfrm>
            <a:off x="735624" y="304800"/>
            <a:ext cx="8560776" cy="609600"/>
          </a:xfrm>
          <a:prstGeom prst="rect">
            <a:avLst/>
          </a:prstGeom>
        </p:spPr>
        <p:txBody>
          <a:bodyPr/>
          <a:lstStyle>
            <a:lvl1pPr marL="0" indent="0" algn="l">
              <a:buNone/>
              <a:defRPr sz="3600" b="1">
                <a:solidFill>
                  <a:schemeClr val="tx1"/>
                </a:solidFill>
                <a:latin typeface="Calibri" panose="020F0502020204030204" pitchFamily="34" charset="0"/>
                <a:cs typeface="Calibri" panose="020F0502020204030204" pitchFamily="34" charset="0"/>
              </a:defRPr>
            </a:lvl1pPr>
          </a:lstStyle>
          <a:p>
            <a:pPr lvl="0"/>
            <a:r>
              <a:rPr lang="en-US" dirty="0"/>
              <a:t>SECTION TITLE</a:t>
            </a:r>
          </a:p>
        </p:txBody>
      </p:sp>
      <p:sp>
        <p:nvSpPr>
          <p:cNvPr id="6" name="Content Placeholder 2">
            <a:extLst>
              <a:ext uri="{FF2B5EF4-FFF2-40B4-BE49-F238E27FC236}">
                <a16:creationId xmlns:a16="http://schemas.microsoft.com/office/drawing/2014/main" id="{509B1699-9AD9-4ED1-BED1-F4EA84B7FE98}"/>
              </a:ext>
            </a:extLst>
          </p:cNvPr>
          <p:cNvSpPr>
            <a:spLocks noGrp="1"/>
          </p:cNvSpPr>
          <p:nvPr>
            <p:ph idx="13" hasCustomPrompt="1"/>
          </p:nvPr>
        </p:nvSpPr>
        <p:spPr>
          <a:xfrm>
            <a:off x="735624" y="1371600"/>
            <a:ext cx="10618176" cy="457200"/>
          </a:xfrm>
          <a:prstGeom prst="rect">
            <a:avLst/>
          </a:prstGeom>
        </p:spPr>
        <p:txBody>
          <a:bodyPr/>
          <a:lstStyle>
            <a:lvl1pPr marL="0" indent="0">
              <a:buNone/>
              <a:defRPr sz="2400" b="1">
                <a:solidFill>
                  <a:schemeClr val="tx1"/>
                </a:solidFill>
                <a:latin typeface="+mj-lt"/>
              </a:defRPr>
            </a:lvl1pPr>
            <a:lvl2pPr marL="800100" indent="-342900">
              <a:buFont typeface="Arial" charset="0"/>
              <a:buChar char="•"/>
              <a:defRPr sz="1600" baseline="0">
                <a:solidFill>
                  <a:schemeClr val="accent4"/>
                </a:solidFill>
              </a:defRPr>
            </a:lvl2pPr>
            <a:lvl3pPr>
              <a:defRPr sz="1600">
                <a:solidFill>
                  <a:schemeClr val="accent4"/>
                </a:solidFill>
              </a:defRPr>
            </a:lvl3pPr>
            <a:lvl4pPr>
              <a:defRPr sz="1600"/>
            </a:lvl4pPr>
            <a:lvl5pPr>
              <a:defRPr sz="1600"/>
            </a:lvl5pPr>
          </a:lstStyle>
          <a:p>
            <a:pPr lvl="0"/>
            <a:r>
              <a:rPr lang="en-US" dirty="0"/>
              <a:t>Headings</a:t>
            </a:r>
          </a:p>
        </p:txBody>
      </p:sp>
      <p:sp>
        <p:nvSpPr>
          <p:cNvPr id="7" name="Content Placeholder 2">
            <a:extLst>
              <a:ext uri="{FF2B5EF4-FFF2-40B4-BE49-F238E27FC236}">
                <a16:creationId xmlns:a16="http://schemas.microsoft.com/office/drawing/2014/main" id="{748621BA-59FE-43EC-A0F7-DC1CCC8713C2}"/>
              </a:ext>
            </a:extLst>
          </p:cNvPr>
          <p:cNvSpPr>
            <a:spLocks noGrp="1"/>
          </p:cNvSpPr>
          <p:nvPr>
            <p:ph idx="14" hasCustomPrompt="1"/>
          </p:nvPr>
        </p:nvSpPr>
        <p:spPr>
          <a:xfrm>
            <a:off x="735624" y="1981200"/>
            <a:ext cx="10618176" cy="4191000"/>
          </a:xfrm>
          <a:prstGeom prst="rect">
            <a:avLst/>
          </a:prstGeom>
        </p:spPr>
        <p:txBody>
          <a:bodyPr/>
          <a:lstStyle>
            <a:lvl1pPr marL="0" indent="0">
              <a:spcBef>
                <a:spcPts val="1200"/>
              </a:spcBef>
              <a:buNone/>
              <a:defRPr sz="2000" b="0">
                <a:solidFill>
                  <a:schemeClr val="tx1"/>
                </a:solidFill>
                <a:latin typeface="+mn-lt"/>
              </a:defRPr>
            </a:lvl1pPr>
            <a:lvl2pPr marL="800100" indent="-342900">
              <a:spcBef>
                <a:spcPts val="1200"/>
              </a:spcBef>
              <a:buFont typeface="Arial" charset="0"/>
              <a:buChar char="•"/>
              <a:defRPr sz="1800" baseline="0">
                <a:solidFill>
                  <a:schemeClr val="tx1">
                    <a:lumMod val="75000"/>
                    <a:lumOff val="25000"/>
                  </a:schemeClr>
                </a:solidFill>
                <a:latin typeface="+mn-lt"/>
              </a:defRPr>
            </a:lvl2pPr>
            <a:lvl3pPr>
              <a:defRPr sz="1600">
                <a:solidFill>
                  <a:schemeClr val="accent4"/>
                </a:solidFill>
              </a:defRPr>
            </a:lvl3pPr>
            <a:lvl4pPr>
              <a:defRPr sz="1600"/>
            </a:lvl4pPr>
            <a:lvl5pPr>
              <a:defRPr sz="1600"/>
            </a:lvl5pPr>
          </a:lstStyle>
          <a:p>
            <a:pPr lvl="0"/>
            <a:r>
              <a:rPr lang="en-US" dirty="0"/>
              <a:t>Body Copy</a:t>
            </a:r>
          </a:p>
          <a:p>
            <a:pPr lvl="1"/>
            <a:r>
              <a:rPr lang="en-US" dirty="0"/>
              <a:t>Bullets</a:t>
            </a:r>
          </a:p>
        </p:txBody>
      </p:sp>
    </p:spTree>
    <p:extLst>
      <p:ext uri="{BB962C8B-B14F-4D97-AF65-F5344CB8AC3E}">
        <p14:creationId xmlns:p14="http://schemas.microsoft.com/office/powerpoint/2010/main" val="394146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1/2 Column">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DF0D8BB-5310-43BC-A52C-C0ADC4777CF9}"/>
              </a:ext>
            </a:extLst>
          </p:cNvPr>
          <p:cNvSpPr>
            <a:spLocks noGrp="1"/>
          </p:cNvSpPr>
          <p:nvPr>
            <p:ph type="body" sz="quarter" idx="10" hasCustomPrompt="1"/>
          </p:nvPr>
        </p:nvSpPr>
        <p:spPr>
          <a:xfrm>
            <a:off x="735624" y="304800"/>
            <a:ext cx="8560776" cy="609600"/>
          </a:xfrm>
          <a:prstGeom prst="rect">
            <a:avLst/>
          </a:prstGeom>
        </p:spPr>
        <p:txBody>
          <a:bodyPr/>
          <a:lstStyle>
            <a:lvl1pPr marL="0" indent="0" algn="l">
              <a:buNone/>
              <a:defRPr sz="3600" b="1">
                <a:solidFill>
                  <a:schemeClr val="tx1"/>
                </a:solidFill>
                <a:latin typeface="Calibri" panose="020F0502020204030204" pitchFamily="34" charset="0"/>
                <a:cs typeface="Calibri" panose="020F0502020204030204" pitchFamily="34" charset="0"/>
              </a:defRPr>
            </a:lvl1pPr>
          </a:lstStyle>
          <a:p>
            <a:pPr lvl="0"/>
            <a:r>
              <a:rPr lang="en-US" dirty="0"/>
              <a:t>SECTION TITLE</a:t>
            </a:r>
          </a:p>
        </p:txBody>
      </p:sp>
      <p:sp>
        <p:nvSpPr>
          <p:cNvPr id="8" name="Content Placeholder 2">
            <a:extLst>
              <a:ext uri="{FF2B5EF4-FFF2-40B4-BE49-F238E27FC236}">
                <a16:creationId xmlns:a16="http://schemas.microsoft.com/office/drawing/2014/main" id="{79DF0C1E-4BE7-4736-AE29-DD8F5B7D13DF}"/>
              </a:ext>
            </a:extLst>
          </p:cNvPr>
          <p:cNvSpPr>
            <a:spLocks noGrp="1"/>
          </p:cNvSpPr>
          <p:nvPr>
            <p:ph idx="12" hasCustomPrompt="1"/>
          </p:nvPr>
        </p:nvSpPr>
        <p:spPr>
          <a:xfrm>
            <a:off x="735624" y="1371600"/>
            <a:ext cx="5181599" cy="457200"/>
          </a:xfrm>
          <a:prstGeom prst="rect">
            <a:avLst/>
          </a:prstGeom>
        </p:spPr>
        <p:txBody>
          <a:bodyPr/>
          <a:lstStyle>
            <a:lvl1pPr marL="0" indent="0">
              <a:buNone/>
              <a:defRPr sz="2400" b="1">
                <a:solidFill>
                  <a:schemeClr val="tx1"/>
                </a:solidFill>
                <a:latin typeface="+mj-lt"/>
              </a:defRPr>
            </a:lvl1pPr>
            <a:lvl2pPr marL="800100" indent="-342900">
              <a:buFont typeface="Arial" charset="0"/>
              <a:buChar char="•"/>
              <a:defRPr sz="1600" baseline="0">
                <a:solidFill>
                  <a:schemeClr val="accent4"/>
                </a:solidFill>
              </a:defRPr>
            </a:lvl2pPr>
            <a:lvl3pPr>
              <a:defRPr sz="1600">
                <a:solidFill>
                  <a:schemeClr val="accent4"/>
                </a:solidFill>
              </a:defRPr>
            </a:lvl3pPr>
            <a:lvl4pPr>
              <a:defRPr sz="1600"/>
            </a:lvl4pPr>
            <a:lvl5pPr>
              <a:defRPr sz="1600"/>
            </a:lvl5pPr>
          </a:lstStyle>
          <a:p>
            <a:pPr lvl="0"/>
            <a:r>
              <a:rPr lang="en-US" dirty="0"/>
              <a:t>Headings</a:t>
            </a:r>
          </a:p>
        </p:txBody>
      </p:sp>
      <p:sp>
        <p:nvSpPr>
          <p:cNvPr id="9" name="Content Placeholder 2">
            <a:extLst>
              <a:ext uri="{FF2B5EF4-FFF2-40B4-BE49-F238E27FC236}">
                <a16:creationId xmlns:a16="http://schemas.microsoft.com/office/drawing/2014/main" id="{44095775-8494-4CBD-827E-E327F9783491}"/>
              </a:ext>
            </a:extLst>
          </p:cNvPr>
          <p:cNvSpPr>
            <a:spLocks noGrp="1"/>
          </p:cNvSpPr>
          <p:nvPr>
            <p:ph idx="19" hasCustomPrompt="1"/>
          </p:nvPr>
        </p:nvSpPr>
        <p:spPr>
          <a:xfrm>
            <a:off x="6172199" y="1371600"/>
            <a:ext cx="5181599" cy="457200"/>
          </a:xfrm>
          <a:prstGeom prst="rect">
            <a:avLst/>
          </a:prstGeom>
        </p:spPr>
        <p:txBody>
          <a:bodyPr/>
          <a:lstStyle>
            <a:lvl1pPr marL="0" indent="0">
              <a:buNone/>
              <a:defRPr sz="2400" b="1">
                <a:solidFill>
                  <a:schemeClr val="tx1"/>
                </a:solidFill>
                <a:latin typeface="+mj-lt"/>
              </a:defRPr>
            </a:lvl1pPr>
            <a:lvl2pPr marL="800100" indent="-342900">
              <a:buFont typeface="Arial" charset="0"/>
              <a:buChar char="•"/>
              <a:defRPr sz="1600" baseline="0">
                <a:solidFill>
                  <a:schemeClr val="accent4"/>
                </a:solidFill>
              </a:defRPr>
            </a:lvl2pPr>
            <a:lvl3pPr>
              <a:defRPr sz="1600">
                <a:solidFill>
                  <a:schemeClr val="accent4"/>
                </a:solidFill>
              </a:defRPr>
            </a:lvl3pPr>
            <a:lvl4pPr>
              <a:defRPr sz="1600"/>
            </a:lvl4pPr>
            <a:lvl5pPr>
              <a:defRPr sz="1600"/>
            </a:lvl5pPr>
          </a:lstStyle>
          <a:p>
            <a:pPr lvl="0"/>
            <a:r>
              <a:rPr lang="en-US" dirty="0"/>
              <a:t>Headings</a:t>
            </a:r>
          </a:p>
        </p:txBody>
      </p:sp>
      <p:sp>
        <p:nvSpPr>
          <p:cNvPr id="11" name="Content Placeholder 2">
            <a:extLst>
              <a:ext uri="{FF2B5EF4-FFF2-40B4-BE49-F238E27FC236}">
                <a16:creationId xmlns:a16="http://schemas.microsoft.com/office/drawing/2014/main" id="{A71D1562-CB15-4652-90A7-7FD2BAD31E89}"/>
              </a:ext>
            </a:extLst>
          </p:cNvPr>
          <p:cNvSpPr>
            <a:spLocks noGrp="1"/>
          </p:cNvSpPr>
          <p:nvPr>
            <p:ph idx="1" hasCustomPrompt="1"/>
          </p:nvPr>
        </p:nvSpPr>
        <p:spPr>
          <a:xfrm>
            <a:off x="735624" y="1981200"/>
            <a:ext cx="5181599" cy="4191000"/>
          </a:xfrm>
          <a:prstGeom prst="rect">
            <a:avLst/>
          </a:prstGeom>
        </p:spPr>
        <p:txBody>
          <a:bodyPr/>
          <a:lstStyle>
            <a:lvl1pPr marL="0" indent="0">
              <a:spcBef>
                <a:spcPts val="1200"/>
              </a:spcBef>
              <a:buNone/>
              <a:defRPr sz="2000" b="0">
                <a:solidFill>
                  <a:schemeClr val="tx1"/>
                </a:solidFill>
                <a:latin typeface="+mn-lt"/>
              </a:defRPr>
            </a:lvl1pPr>
            <a:lvl2pPr marL="800100" indent="-342900">
              <a:spcBef>
                <a:spcPts val="1200"/>
              </a:spcBef>
              <a:buFont typeface="Arial" charset="0"/>
              <a:buChar char="•"/>
              <a:defRPr sz="1800" baseline="0">
                <a:solidFill>
                  <a:schemeClr val="tx1">
                    <a:lumMod val="75000"/>
                    <a:lumOff val="25000"/>
                  </a:schemeClr>
                </a:solidFill>
                <a:latin typeface="+mn-lt"/>
              </a:defRPr>
            </a:lvl2pPr>
            <a:lvl3pPr>
              <a:defRPr sz="1600">
                <a:solidFill>
                  <a:schemeClr val="accent4"/>
                </a:solidFill>
              </a:defRPr>
            </a:lvl3pPr>
            <a:lvl4pPr>
              <a:defRPr sz="1600"/>
            </a:lvl4pPr>
            <a:lvl5pPr>
              <a:defRPr sz="1600"/>
            </a:lvl5pPr>
          </a:lstStyle>
          <a:p>
            <a:pPr lvl="0"/>
            <a:r>
              <a:rPr lang="en-US" dirty="0"/>
              <a:t>Body Copy</a:t>
            </a:r>
          </a:p>
          <a:p>
            <a:pPr lvl="1"/>
            <a:r>
              <a:rPr lang="en-US" dirty="0"/>
              <a:t>Bullets</a:t>
            </a:r>
          </a:p>
        </p:txBody>
      </p:sp>
      <p:sp>
        <p:nvSpPr>
          <p:cNvPr id="16" name="Content Placeholder 2">
            <a:extLst>
              <a:ext uri="{FF2B5EF4-FFF2-40B4-BE49-F238E27FC236}">
                <a16:creationId xmlns:a16="http://schemas.microsoft.com/office/drawing/2014/main" id="{EF88112F-23FF-4CB4-9786-E1DCAF8C218D}"/>
              </a:ext>
            </a:extLst>
          </p:cNvPr>
          <p:cNvSpPr>
            <a:spLocks noGrp="1"/>
          </p:cNvSpPr>
          <p:nvPr>
            <p:ph idx="20" hasCustomPrompt="1"/>
          </p:nvPr>
        </p:nvSpPr>
        <p:spPr>
          <a:xfrm>
            <a:off x="6172199" y="1973012"/>
            <a:ext cx="5181599" cy="4199188"/>
          </a:xfrm>
          <a:prstGeom prst="rect">
            <a:avLst/>
          </a:prstGeom>
        </p:spPr>
        <p:txBody>
          <a:bodyPr/>
          <a:lstStyle>
            <a:lvl1pPr marL="0" indent="0">
              <a:spcBef>
                <a:spcPts val="1200"/>
              </a:spcBef>
              <a:buNone/>
              <a:defRPr sz="2000" b="0">
                <a:solidFill>
                  <a:schemeClr val="tx1"/>
                </a:solidFill>
                <a:latin typeface="+mn-lt"/>
              </a:defRPr>
            </a:lvl1pPr>
            <a:lvl2pPr marL="800100" indent="-342900">
              <a:spcBef>
                <a:spcPts val="1200"/>
              </a:spcBef>
              <a:buFont typeface="Arial" charset="0"/>
              <a:buChar char="•"/>
              <a:defRPr sz="1800" baseline="0">
                <a:solidFill>
                  <a:schemeClr val="tx1">
                    <a:lumMod val="75000"/>
                    <a:lumOff val="25000"/>
                  </a:schemeClr>
                </a:solidFill>
                <a:latin typeface="+mn-lt"/>
              </a:defRPr>
            </a:lvl2pPr>
            <a:lvl3pPr>
              <a:defRPr sz="1600">
                <a:solidFill>
                  <a:schemeClr val="accent4"/>
                </a:solidFill>
              </a:defRPr>
            </a:lvl3pPr>
            <a:lvl4pPr>
              <a:defRPr sz="1600"/>
            </a:lvl4pPr>
            <a:lvl5pPr>
              <a:defRPr sz="1600"/>
            </a:lvl5pPr>
          </a:lstStyle>
          <a:p>
            <a:pPr lvl="0"/>
            <a:r>
              <a:rPr lang="en-US" dirty="0"/>
              <a:t>Body Copy</a:t>
            </a:r>
          </a:p>
          <a:p>
            <a:pPr lvl="1"/>
            <a:r>
              <a:rPr lang="en-US" dirty="0"/>
              <a:t>Bullets</a:t>
            </a:r>
          </a:p>
        </p:txBody>
      </p:sp>
    </p:spTree>
    <p:extLst>
      <p:ext uri="{BB962C8B-B14F-4D97-AF65-F5344CB8AC3E}">
        <p14:creationId xmlns:p14="http://schemas.microsoft.com/office/powerpoint/2010/main" val="3723574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1/3-1/3 Column">
    <p:spTree>
      <p:nvGrpSpPr>
        <p:cNvPr id="1" name=""/>
        <p:cNvGrpSpPr/>
        <p:nvPr/>
      </p:nvGrpSpPr>
      <p:grpSpPr>
        <a:xfrm>
          <a:off x="0" y="0"/>
          <a:ext cx="0" cy="0"/>
          <a:chOff x="0" y="0"/>
          <a:chExt cx="0" cy="0"/>
        </a:xfrm>
      </p:grpSpPr>
      <p:sp>
        <p:nvSpPr>
          <p:cNvPr id="22" name="Content Placeholder 2">
            <a:extLst>
              <a:ext uri="{FF2B5EF4-FFF2-40B4-BE49-F238E27FC236}">
                <a16:creationId xmlns:a16="http://schemas.microsoft.com/office/drawing/2014/main" id="{FE0465BA-9F9A-45F5-8948-4CA38B2CF8BD}"/>
              </a:ext>
            </a:extLst>
          </p:cNvPr>
          <p:cNvSpPr>
            <a:spLocks noGrp="1"/>
          </p:cNvSpPr>
          <p:nvPr>
            <p:ph idx="32" hasCustomPrompt="1"/>
          </p:nvPr>
        </p:nvSpPr>
        <p:spPr>
          <a:xfrm>
            <a:off x="4328341" y="1371600"/>
            <a:ext cx="3428389" cy="457200"/>
          </a:xfrm>
          <a:prstGeom prst="rect">
            <a:avLst/>
          </a:prstGeom>
        </p:spPr>
        <p:txBody>
          <a:bodyPr/>
          <a:lstStyle>
            <a:lvl1pPr marL="0" indent="0">
              <a:buNone/>
              <a:defRPr sz="2400" b="1">
                <a:solidFill>
                  <a:schemeClr val="tx1"/>
                </a:solidFill>
                <a:latin typeface="+mj-lt"/>
              </a:defRPr>
            </a:lvl1pPr>
            <a:lvl2pPr marL="800100" indent="-342900">
              <a:buFont typeface="Arial" charset="0"/>
              <a:buChar char="•"/>
              <a:defRPr sz="1600" baseline="0">
                <a:solidFill>
                  <a:schemeClr val="accent4"/>
                </a:solidFill>
              </a:defRPr>
            </a:lvl2pPr>
            <a:lvl3pPr>
              <a:defRPr sz="1600">
                <a:solidFill>
                  <a:schemeClr val="accent4"/>
                </a:solidFill>
              </a:defRPr>
            </a:lvl3pPr>
            <a:lvl4pPr>
              <a:defRPr sz="1600"/>
            </a:lvl4pPr>
            <a:lvl5pPr>
              <a:defRPr sz="1600"/>
            </a:lvl5pPr>
          </a:lstStyle>
          <a:p>
            <a:pPr lvl="0"/>
            <a:r>
              <a:rPr lang="en-US" dirty="0"/>
              <a:t>Headings</a:t>
            </a:r>
          </a:p>
        </p:txBody>
      </p:sp>
      <p:sp>
        <p:nvSpPr>
          <p:cNvPr id="23" name="Content Placeholder 2">
            <a:extLst>
              <a:ext uri="{FF2B5EF4-FFF2-40B4-BE49-F238E27FC236}">
                <a16:creationId xmlns:a16="http://schemas.microsoft.com/office/drawing/2014/main" id="{2F87B7B1-4531-444B-BCE9-54030F60FA7F}"/>
              </a:ext>
            </a:extLst>
          </p:cNvPr>
          <p:cNvSpPr>
            <a:spLocks noGrp="1"/>
          </p:cNvSpPr>
          <p:nvPr>
            <p:ph idx="33" hasCustomPrompt="1"/>
          </p:nvPr>
        </p:nvSpPr>
        <p:spPr>
          <a:xfrm>
            <a:off x="4328341" y="1981200"/>
            <a:ext cx="3428389" cy="4191000"/>
          </a:xfrm>
          <a:prstGeom prst="rect">
            <a:avLst/>
          </a:prstGeom>
        </p:spPr>
        <p:txBody>
          <a:bodyPr/>
          <a:lstStyle>
            <a:lvl1pPr marL="0" indent="0">
              <a:spcBef>
                <a:spcPts val="1200"/>
              </a:spcBef>
              <a:buNone/>
              <a:defRPr sz="2000" b="0">
                <a:solidFill>
                  <a:schemeClr val="tx1"/>
                </a:solidFill>
                <a:latin typeface="+mn-lt"/>
              </a:defRPr>
            </a:lvl1pPr>
            <a:lvl2pPr marL="800100" indent="-342900">
              <a:spcBef>
                <a:spcPts val="1200"/>
              </a:spcBef>
              <a:buFont typeface="Arial" charset="0"/>
              <a:buChar char="•"/>
              <a:defRPr sz="1800" baseline="0">
                <a:solidFill>
                  <a:schemeClr val="tx1">
                    <a:lumMod val="75000"/>
                    <a:lumOff val="25000"/>
                  </a:schemeClr>
                </a:solidFill>
                <a:latin typeface="+mn-lt"/>
              </a:defRPr>
            </a:lvl2pPr>
            <a:lvl3pPr>
              <a:defRPr sz="1600">
                <a:solidFill>
                  <a:schemeClr val="accent4"/>
                </a:solidFill>
              </a:defRPr>
            </a:lvl3pPr>
            <a:lvl4pPr>
              <a:defRPr sz="1600"/>
            </a:lvl4pPr>
            <a:lvl5pPr>
              <a:defRPr sz="1600"/>
            </a:lvl5pPr>
          </a:lstStyle>
          <a:p>
            <a:pPr lvl="0"/>
            <a:r>
              <a:rPr lang="en-US" dirty="0"/>
              <a:t>Body Copy</a:t>
            </a:r>
          </a:p>
          <a:p>
            <a:pPr lvl="1"/>
            <a:r>
              <a:rPr lang="en-US" dirty="0"/>
              <a:t>Bullets</a:t>
            </a:r>
          </a:p>
        </p:txBody>
      </p:sp>
      <p:sp>
        <p:nvSpPr>
          <p:cNvPr id="24" name="Content Placeholder 2">
            <a:extLst>
              <a:ext uri="{FF2B5EF4-FFF2-40B4-BE49-F238E27FC236}">
                <a16:creationId xmlns:a16="http://schemas.microsoft.com/office/drawing/2014/main" id="{3A1D5537-E34F-478F-831F-EE018680A466}"/>
              </a:ext>
            </a:extLst>
          </p:cNvPr>
          <p:cNvSpPr>
            <a:spLocks noGrp="1"/>
          </p:cNvSpPr>
          <p:nvPr>
            <p:ph idx="34" hasCustomPrompt="1"/>
          </p:nvPr>
        </p:nvSpPr>
        <p:spPr>
          <a:xfrm>
            <a:off x="7921058" y="1371600"/>
            <a:ext cx="3428389" cy="457200"/>
          </a:xfrm>
          <a:prstGeom prst="rect">
            <a:avLst/>
          </a:prstGeom>
        </p:spPr>
        <p:txBody>
          <a:bodyPr/>
          <a:lstStyle>
            <a:lvl1pPr marL="0" indent="0">
              <a:buNone/>
              <a:defRPr sz="2400" b="1">
                <a:solidFill>
                  <a:schemeClr val="tx1"/>
                </a:solidFill>
                <a:latin typeface="+mj-lt"/>
              </a:defRPr>
            </a:lvl1pPr>
            <a:lvl2pPr marL="800100" indent="-342900">
              <a:buFont typeface="Arial" charset="0"/>
              <a:buChar char="•"/>
              <a:defRPr sz="1600" baseline="0">
                <a:solidFill>
                  <a:schemeClr val="accent4"/>
                </a:solidFill>
              </a:defRPr>
            </a:lvl2pPr>
            <a:lvl3pPr>
              <a:defRPr sz="1600">
                <a:solidFill>
                  <a:schemeClr val="accent4"/>
                </a:solidFill>
              </a:defRPr>
            </a:lvl3pPr>
            <a:lvl4pPr>
              <a:defRPr sz="1600"/>
            </a:lvl4pPr>
            <a:lvl5pPr>
              <a:defRPr sz="1600"/>
            </a:lvl5pPr>
          </a:lstStyle>
          <a:p>
            <a:pPr lvl="0"/>
            <a:r>
              <a:rPr lang="en-US" dirty="0"/>
              <a:t>Headings</a:t>
            </a:r>
          </a:p>
        </p:txBody>
      </p:sp>
      <p:sp>
        <p:nvSpPr>
          <p:cNvPr id="25" name="Content Placeholder 2">
            <a:extLst>
              <a:ext uri="{FF2B5EF4-FFF2-40B4-BE49-F238E27FC236}">
                <a16:creationId xmlns:a16="http://schemas.microsoft.com/office/drawing/2014/main" id="{05820A4C-DBFB-4DB9-A1DD-5022EC4D37BF}"/>
              </a:ext>
            </a:extLst>
          </p:cNvPr>
          <p:cNvSpPr>
            <a:spLocks noGrp="1"/>
          </p:cNvSpPr>
          <p:nvPr>
            <p:ph idx="35" hasCustomPrompt="1"/>
          </p:nvPr>
        </p:nvSpPr>
        <p:spPr>
          <a:xfrm>
            <a:off x="7921058" y="1981200"/>
            <a:ext cx="3428389" cy="4191000"/>
          </a:xfrm>
          <a:prstGeom prst="rect">
            <a:avLst/>
          </a:prstGeom>
        </p:spPr>
        <p:txBody>
          <a:bodyPr/>
          <a:lstStyle>
            <a:lvl1pPr marL="0" indent="0">
              <a:spcBef>
                <a:spcPts val="1200"/>
              </a:spcBef>
              <a:buNone/>
              <a:defRPr sz="2000" b="0">
                <a:solidFill>
                  <a:schemeClr val="tx1"/>
                </a:solidFill>
                <a:latin typeface="+mn-lt"/>
              </a:defRPr>
            </a:lvl1pPr>
            <a:lvl2pPr marL="800100" indent="-342900">
              <a:spcBef>
                <a:spcPts val="1200"/>
              </a:spcBef>
              <a:buFont typeface="Arial" charset="0"/>
              <a:buChar char="•"/>
              <a:defRPr sz="1800" baseline="0">
                <a:solidFill>
                  <a:schemeClr val="tx1">
                    <a:lumMod val="75000"/>
                    <a:lumOff val="25000"/>
                  </a:schemeClr>
                </a:solidFill>
                <a:latin typeface="+mn-lt"/>
              </a:defRPr>
            </a:lvl2pPr>
            <a:lvl3pPr>
              <a:defRPr sz="1600">
                <a:solidFill>
                  <a:schemeClr val="accent4"/>
                </a:solidFill>
              </a:defRPr>
            </a:lvl3pPr>
            <a:lvl4pPr>
              <a:defRPr sz="1600"/>
            </a:lvl4pPr>
            <a:lvl5pPr>
              <a:defRPr sz="1600"/>
            </a:lvl5pPr>
          </a:lstStyle>
          <a:p>
            <a:pPr lvl="0"/>
            <a:r>
              <a:rPr lang="en-US" dirty="0"/>
              <a:t>Body Copy</a:t>
            </a:r>
          </a:p>
          <a:p>
            <a:pPr lvl="1"/>
            <a:r>
              <a:rPr lang="en-US" dirty="0"/>
              <a:t>Bullets</a:t>
            </a:r>
          </a:p>
        </p:txBody>
      </p:sp>
      <p:sp>
        <p:nvSpPr>
          <p:cNvPr id="20" name="Content Placeholder 2">
            <a:extLst>
              <a:ext uri="{FF2B5EF4-FFF2-40B4-BE49-F238E27FC236}">
                <a16:creationId xmlns:a16="http://schemas.microsoft.com/office/drawing/2014/main" id="{FB5E40F3-F92B-447F-9D76-7A673BF7793D}"/>
              </a:ext>
            </a:extLst>
          </p:cNvPr>
          <p:cNvSpPr>
            <a:spLocks noGrp="1"/>
          </p:cNvSpPr>
          <p:nvPr>
            <p:ph idx="30" hasCustomPrompt="1"/>
          </p:nvPr>
        </p:nvSpPr>
        <p:spPr>
          <a:xfrm>
            <a:off x="735624" y="1371600"/>
            <a:ext cx="3428389" cy="457200"/>
          </a:xfrm>
          <a:prstGeom prst="rect">
            <a:avLst/>
          </a:prstGeom>
        </p:spPr>
        <p:txBody>
          <a:bodyPr/>
          <a:lstStyle>
            <a:lvl1pPr marL="0" indent="0">
              <a:buNone/>
              <a:defRPr sz="2400" b="1">
                <a:solidFill>
                  <a:schemeClr val="tx1"/>
                </a:solidFill>
                <a:latin typeface="+mj-lt"/>
              </a:defRPr>
            </a:lvl1pPr>
            <a:lvl2pPr marL="800100" indent="-342900">
              <a:buFont typeface="Arial" charset="0"/>
              <a:buChar char="•"/>
              <a:defRPr sz="1600" baseline="0">
                <a:solidFill>
                  <a:schemeClr val="accent4"/>
                </a:solidFill>
              </a:defRPr>
            </a:lvl2pPr>
            <a:lvl3pPr>
              <a:defRPr sz="1600">
                <a:solidFill>
                  <a:schemeClr val="accent4"/>
                </a:solidFill>
              </a:defRPr>
            </a:lvl3pPr>
            <a:lvl4pPr>
              <a:defRPr sz="1600"/>
            </a:lvl4pPr>
            <a:lvl5pPr>
              <a:defRPr sz="1600"/>
            </a:lvl5pPr>
          </a:lstStyle>
          <a:p>
            <a:pPr lvl="0"/>
            <a:r>
              <a:rPr lang="en-US" dirty="0"/>
              <a:t>Headings</a:t>
            </a:r>
          </a:p>
        </p:txBody>
      </p:sp>
      <p:sp>
        <p:nvSpPr>
          <p:cNvPr id="21" name="Content Placeholder 2">
            <a:extLst>
              <a:ext uri="{FF2B5EF4-FFF2-40B4-BE49-F238E27FC236}">
                <a16:creationId xmlns:a16="http://schemas.microsoft.com/office/drawing/2014/main" id="{F2A638D3-6212-4FAC-9749-8998691BF3F9}"/>
              </a:ext>
            </a:extLst>
          </p:cNvPr>
          <p:cNvSpPr>
            <a:spLocks noGrp="1"/>
          </p:cNvSpPr>
          <p:nvPr>
            <p:ph idx="31" hasCustomPrompt="1"/>
          </p:nvPr>
        </p:nvSpPr>
        <p:spPr>
          <a:xfrm>
            <a:off x="735624" y="1981200"/>
            <a:ext cx="3428389" cy="4191000"/>
          </a:xfrm>
          <a:prstGeom prst="rect">
            <a:avLst/>
          </a:prstGeom>
        </p:spPr>
        <p:txBody>
          <a:bodyPr/>
          <a:lstStyle>
            <a:lvl1pPr marL="0" indent="0">
              <a:spcBef>
                <a:spcPts val="1200"/>
              </a:spcBef>
              <a:buNone/>
              <a:defRPr sz="2000" b="0">
                <a:solidFill>
                  <a:schemeClr val="tx1"/>
                </a:solidFill>
                <a:latin typeface="+mn-lt"/>
              </a:defRPr>
            </a:lvl1pPr>
            <a:lvl2pPr marL="800100" indent="-342900">
              <a:spcBef>
                <a:spcPts val="1200"/>
              </a:spcBef>
              <a:buFont typeface="Arial" charset="0"/>
              <a:buChar char="•"/>
              <a:defRPr sz="1800" baseline="0">
                <a:solidFill>
                  <a:schemeClr val="tx1">
                    <a:lumMod val="75000"/>
                    <a:lumOff val="25000"/>
                  </a:schemeClr>
                </a:solidFill>
                <a:latin typeface="+mn-lt"/>
              </a:defRPr>
            </a:lvl2pPr>
            <a:lvl3pPr>
              <a:defRPr sz="1600">
                <a:solidFill>
                  <a:schemeClr val="accent4"/>
                </a:solidFill>
              </a:defRPr>
            </a:lvl3pPr>
            <a:lvl4pPr>
              <a:defRPr sz="1600"/>
            </a:lvl4pPr>
            <a:lvl5pPr>
              <a:defRPr sz="1600"/>
            </a:lvl5pPr>
          </a:lstStyle>
          <a:p>
            <a:pPr lvl="0"/>
            <a:r>
              <a:rPr lang="en-US" dirty="0"/>
              <a:t>Body Copy</a:t>
            </a:r>
          </a:p>
          <a:p>
            <a:pPr lvl="1"/>
            <a:r>
              <a:rPr lang="en-US" dirty="0"/>
              <a:t>Bullets</a:t>
            </a:r>
          </a:p>
        </p:txBody>
      </p:sp>
      <p:sp>
        <p:nvSpPr>
          <p:cNvPr id="19" name="Text Placeholder 6">
            <a:extLst>
              <a:ext uri="{FF2B5EF4-FFF2-40B4-BE49-F238E27FC236}">
                <a16:creationId xmlns:a16="http://schemas.microsoft.com/office/drawing/2014/main" id="{88DF57F6-E1AA-4185-B30B-05D0805A9027}"/>
              </a:ext>
            </a:extLst>
          </p:cNvPr>
          <p:cNvSpPr>
            <a:spLocks noGrp="1"/>
          </p:cNvSpPr>
          <p:nvPr>
            <p:ph type="body" sz="quarter" idx="10" hasCustomPrompt="1"/>
          </p:nvPr>
        </p:nvSpPr>
        <p:spPr>
          <a:xfrm>
            <a:off x="735624" y="304800"/>
            <a:ext cx="8560776" cy="609600"/>
          </a:xfrm>
          <a:prstGeom prst="rect">
            <a:avLst/>
          </a:prstGeom>
        </p:spPr>
        <p:txBody>
          <a:bodyPr/>
          <a:lstStyle>
            <a:lvl1pPr marL="0" indent="0" algn="l">
              <a:buNone/>
              <a:defRPr sz="3600" b="1">
                <a:solidFill>
                  <a:schemeClr val="tx1"/>
                </a:solidFill>
                <a:latin typeface="Calibri" panose="020F0502020204030204" pitchFamily="34" charset="0"/>
                <a:cs typeface="Calibri" panose="020F0502020204030204" pitchFamily="34" charset="0"/>
              </a:defRPr>
            </a:lvl1pPr>
          </a:lstStyle>
          <a:p>
            <a:pPr lvl="0"/>
            <a:r>
              <a:rPr lang="en-US" dirty="0"/>
              <a:t>SECTION TITLE</a:t>
            </a:r>
          </a:p>
        </p:txBody>
      </p:sp>
    </p:spTree>
    <p:extLst>
      <p:ext uri="{BB962C8B-B14F-4D97-AF65-F5344CB8AC3E}">
        <p14:creationId xmlns:p14="http://schemas.microsoft.com/office/powerpoint/2010/main" val="605651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2/3 Column">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CF7621AC-CB5E-4F17-9299-5D33745932CC}"/>
              </a:ext>
            </a:extLst>
          </p:cNvPr>
          <p:cNvSpPr>
            <a:spLocks noGrp="1"/>
          </p:cNvSpPr>
          <p:nvPr>
            <p:ph type="body" sz="quarter" idx="10" hasCustomPrompt="1"/>
          </p:nvPr>
        </p:nvSpPr>
        <p:spPr>
          <a:xfrm>
            <a:off x="735624" y="304800"/>
            <a:ext cx="8560776" cy="609600"/>
          </a:xfrm>
          <a:prstGeom prst="rect">
            <a:avLst/>
          </a:prstGeom>
        </p:spPr>
        <p:txBody>
          <a:bodyPr/>
          <a:lstStyle>
            <a:lvl1pPr marL="0" indent="0" algn="l">
              <a:buNone/>
              <a:defRPr sz="3600" b="1">
                <a:solidFill>
                  <a:schemeClr val="tx1"/>
                </a:solidFill>
                <a:latin typeface="Calibri" panose="020F0502020204030204" pitchFamily="34" charset="0"/>
                <a:cs typeface="Calibri" panose="020F0502020204030204" pitchFamily="34" charset="0"/>
              </a:defRPr>
            </a:lvl1pPr>
          </a:lstStyle>
          <a:p>
            <a:pPr lvl="0"/>
            <a:r>
              <a:rPr lang="en-US" dirty="0"/>
              <a:t>SECTION TITLE</a:t>
            </a:r>
          </a:p>
        </p:txBody>
      </p:sp>
      <p:sp>
        <p:nvSpPr>
          <p:cNvPr id="14" name="Content Placeholder 2">
            <a:extLst>
              <a:ext uri="{FF2B5EF4-FFF2-40B4-BE49-F238E27FC236}">
                <a16:creationId xmlns:a16="http://schemas.microsoft.com/office/drawing/2014/main" id="{7319B3E8-6B38-497A-BBBD-1413412AD36E}"/>
              </a:ext>
            </a:extLst>
          </p:cNvPr>
          <p:cNvSpPr>
            <a:spLocks noGrp="1"/>
          </p:cNvSpPr>
          <p:nvPr>
            <p:ph idx="30" hasCustomPrompt="1"/>
          </p:nvPr>
        </p:nvSpPr>
        <p:spPr>
          <a:xfrm>
            <a:off x="735624" y="1371600"/>
            <a:ext cx="3428389" cy="457200"/>
          </a:xfrm>
          <a:prstGeom prst="rect">
            <a:avLst/>
          </a:prstGeom>
        </p:spPr>
        <p:txBody>
          <a:bodyPr/>
          <a:lstStyle>
            <a:lvl1pPr marL="0" indent="0">
              <a:buNone/>
              <a:defRPr sz="2400" b="1">
                <a:solidFill>
                  <a:schemeClr val="tx1"/>
                </a:solidFill>
                <a:latin typeface="+mj-lt"/>
              </a:defRPr>
            </a:lvl1pPr>
            <a:lvl2pPr marL="800100" indent="-342900">
              <a:buFont typeface="Arial" charset="0"/>
              <a:buChar char="•"/>
              <a:defRPr sz="1600" baseline="0">
                <a:solidFill>
                  <a:schemeClr val="accent4"/>
                </a:solidFill>
              </a:defRPr>
            </a:lvl2pPr>
            <a:lvl3pPr>
              <a:defRPr sz="1600">
                <a:solidFill>
                  <a:schemeClr val="accent4"/>
                </a:solidFill>
              </a:defRPr>
            </a:lvl3pPr>
            <a:lvl4pPr>
              <a:defRPr sz="1600"/>
            </a:lvl4pPr>
            <a:lvl5pPr>
              <a:defRPr sz="1600"/>
            </a:lvl5pPr>
          </a:lstStyle>
          <a:p>
            <a:pPr lvl="0"/>
            <a:r>
              <a:rPr lang="en-US" dirty="0"/>
              <a:t>Headings</a:t>
            </a:r>
          </a:p>
        </p:txBody>
      </p:sp>
      <p:sp>
        <p:nvSpPr>
          <p:cNvPr id="15" name="Content Placeholder 2">
            <a:extLst>
              <a:ext uri="{FF2B5EF4-FFF2-40B4-BE49-F238E27FC236}">
                <a16:creationId xmlns:a16="http://schemas.microsoft.com/office/drawing/2014/main" id="{8FBE9D56-74E2-4535-8E2A-A55FEDB3D3DB}"/>
              </a:ext>
            </a:extLst>
          </p:cNvPr>
          <p:cNvSpPr>
            <a:spLocks noGrp="1"/>
          </p:cNvSpPr>
          <p:nvPr>
            <p:ph idx="31" hasCustomPrompt="1"/>
          </p:nvPr>
        </p:nvSpPr>
        <p:spPr>
          <a:xfrm>
            <a:off x="735624" y="1981200"/>
            <a:ext cx="3428389" cy="4191000"/>
          </a:xfrm>
          <a:prstGeom prst="rect">
            <a:avLst/>
          </a:prstGeom>
        </p:spPr>
        <p:txBody>
          <a:bodyPr/>
          <a:lstStyle>
            <a:lvl1pPr marL="0" indent="0">
              <a:spcBef>
                <a:spcPts val="1200"/>
              </a:spcBef>
              <a:buNone/>
              <a:defRPr sz="2000" b="0">
                <a:solidFill>
                  <a:schemeClr val="tx1"/>
                </a:solidFill>
                <a:latin typeface="+mn-lt"/>
              </a:defRPr>
            </a:lvl1pPr>
            <a:lvl2pPr marL="800100" indent="-342900">
              <a:spcBef>
                <a:spcPts val="1200"/>
              </a:spcBef>
              <a:buFont typeface="Arial" charset="0"/>
              <a:buChar char="•"/>
              <a:defRPr sz="1800" baseline="0">
                <a:solidFill>
                  <a:schemeClr val="tx1">
                    <a:lumMod val="75000"/>
                    <a:lumOff val="25000"/>
                  </a:schemeClr>
                </a:solidFill>
                <a:latin typeface="+mn-lt"/>
              </a:defRPr>
            </a:lvl2pPr>
            <a:lvl3pPr>
              <a:defRPr sz="1600">
                <a:solidFill>
                  <a:schemeClr val="accent4"/>
                </a:solidFill>
              </a:defRPr>
            </a:lvl3pPr>
            <a:lvl4pPr>
              <a:defRPr sz="1600"/>
            </a:lvl4pPr>
            <a:lvl5pPr>
              <a:defRPr sz="1600"/>
            </a:lvl5pPr>
          </a:lstStyle>
          <a:p>
            <a:pPr lvl="0"/>
            <a:r>
              <a:rPr lang="en-US" dirty="0"/>
              <a:t>Body Copy</a:t>
            </a:r>
          </a:p>
          <a:p>
            <a:pPr lvl="1"/>
            <a:r>
              <a:rPr lang="en-US" dirty="0"/>
              <a:t>Bullets</a:t>
            </a:r>
          </a:p>
        </p:txBody>
      </p:sp>
      <p:sp>
        <p:nvSpPr>
          <p:cNvPr id="18" name="Content Placeholder 2">
            <a:extLst>
              <a:ext uri="{FF2B5EF4-FFF2-40B4-BE49-F238E27FC236}">
                <a16:creationId xmlns:a16="http://schemas.microsoft.com/office/drawing/2014/main" id="{ABBD3E7F-F3E8-40BC-91FE-C671D7CA5A60}"/>
              </a:ext>
            </a:extLst>
          </p:cNvPr>
          <p:cNvSpPr>
            <a:spLocks noGrp="1"/>
          </p:cNvSpPr>
          <p:nvPr>
            <p:ph idx="32" hasCustomPrompt="1"/>
          </p:nvPr>
        </p:nvSpPr>
        <p:spPr>
          <a:xfrm>
            <a:off x="4328341" y="1371600"/>
            <a:ext cx="7024369" cy="457200"/>
          </a:xfrm>
          <a:prstGeom prst="rect">
            <a:avLst/>
          </a:prstGeom>
        </p:spPr>
        <p:txBody>
          <a:bodyPr/>
          <a:lstStyle>
            <a:lvl1pPr marL="0" indent="0">
              <a:buNone/>
              <a:defRPr sz="2400" b="1">
                <a:solidFill>
                  <a:schemeClr val="tx1"/>
                </a:solidFill>
                <a:latin typeface="+mj-lt"/>
              </a:defRPr>
            </a:lvl1pPr>
            <a:lvl2pPr marL="800100" indent="-342900">
              <a:buFont typeface="Arial" charset="0"/>
              <a:buChar char="•"/>
              <a:defRPr sz="1600" baseline="0">
                <a:solidFill>
                  <a:schemeClr val="accent4"/>
                </a:solidFill>
              </a:defRPr>
            </a:lvl2pPr>
            <a:lvl3pPr>
              <a:defRPr sz="1600">
                <a:solidFill>
                  <a:schemeClr val="accent4"/>
                </a:solidFill>
              </a:defRPr>
            </a:lvl3pPr>
            <a:lvl4pPr>
              <a:defRPr sz="1600"/>
            </a:lvl4pPr>
            <a:lvl5pPr>
              <a:defRPr sz="1600"/>
            </a:lvl5pPr>
          </a:lstStyle>
          <a:p>
            <a:pPr lvl="0"/>
            <a:r>
              <a:rPr lang="en-US" dirty="0"/>
              <a:t>Headings</a:t>
            </a:r>
          </a:p>
        </p:txBody>
      </p:sp>
      <p:sp>
        <p:nvSpPr>
          <p:cNvPr id="19" name="Content Placeholder 2">
            <a:extLst>
              <a:ext uri="{FF2B5EF4-FFF2-40B4-BE49-F238E27FC236}">
                <a16:creationId xmlns:a16="http://schemas.microsoft.com/office/drawing/2014/main" id="{74FF25FE-7D87-4C2E-A8E9-AD22B5C7BEC5}"/>
              </a:ext>
            </a:extLst>
          </p:cNvPr>
          <p:cNvSpPr>
            <a:spLocks noGrp="1"/>
          </p:cNvSpPr>
          <p:nvPr>
            <p:ph idx="33" hasCustomPrompt="1"/>
          </p:nvPr>
        </p:nvSpPr>
        <p:spPr>
          <a:xfrm>
            <a:off x="4328341" y="1981200"/>
            <a:ext cx="7024369" cy="4191000"/>
          </a:xfrm>
          <a:prstGeom prst="rect">
            <a:avLst/>
          </a:prstGeom>
        </p:spPr>
        <p:txBody>
          <a:bodyPr/>
          <a:lstStyle>
            <a:lvl1pPr marL="0" indent="0">
              <a:spcBef>
                <a:spcPts val="1200"/>
              </a:spcBef>
              <a:buNone/>
              <a:defRPr sz="2000" b="0">
                <a:solidFill>
                  <a:schemeClr val="tx1"/>
                </a:solidFill>
                <a:latin typeface="+mn-lt"/>
              </a:defRPr>
            </a:lvl1pPr>
            <a:lvl2pPr marL="800100" indent="-342900">
              <a:spcBef>
                <a:spcPts val="1200"/>
              </a:spcBef>
              <a:buFont typeface="Arial" charset="0"/>
              <a:buChar char="•"/>
              <a:defRPr sz="1800" baseline="0">
                <a:solidFill>
                  <a:schemeClr val="tx1">
                    <a:lumMod val="75000"/>
                    <a:lumOff val="25000"/>
                  </a:schemeClr>
                </a:solidFill>
                <a:latin typeface="+mn-lt"/>
              </a:defRPr>
            </a:lvl2pPr>
            <a:lvl3pPr>
              <a:defRPr sz="1600">
                <a:solidFill>
                  <a:schemeClr val="accent4"/>
                </a:solidFill>
              </a:defRPr>
            </a:lvl3pPr>
            <a:lvl4pPr>
              <a:defRPr sz="1600"/>
            </a:lvl4pPr>
            <a:lvl5pPr>
              <a:defRPr sz="1600"/>
            </a:lvl5pPr>
          </a:lstStyle>
          <a:p>
            <a:pPr lvl="0"/>
            <a:r>
              <a:rPr lang="en-US" dirty="0"/>
              <a:t>Body Copy</a:t>
            </a:r>
          </a:p>
          <a:p>
            <a:pPr lvl="1"/>
            <a:r>
              <a:rPr lang="en-US" dirty="0"/>
              <a:t>Bullets</a:t>
            </a:r>
          </a:p>
        </p:txBody>
      </p:sp>
    </p:spTree>
    <p:extLst>
      <p:ext uri="{BB962C8B-B14F-4D97-AF65-F5344CB8AC3E}">
        <p14:creationId xmlns:p14="http://schemas.microsoft.com/office/powerpoint/2010/main" val="2392475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3-1/3 Column">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ED9AD2FA-D402-4824-A7EA-054EFB34BB9B}"/>
              </a:ext>
            </a:extLst>
          </p:cNvPr>
          <p:cNvSpPr>
            <a:spLocks noGrp="1"/>
          </p:cNvSpPr>
          <p:nvPr>
            <p:ph type="body" sz="quarter" idx="10" hasCustomPrompt="1"/>
          </p:nvPr>
        </p:nvSpPr>
        <p:spPr>
          <a:xfrm>
            <a:off x="735624" y="304800"/>
            <a:ext cx="8560776" cy="609600"/>
          </a:xfrm>
          <a:prstGeom prst="rect">
            <a:avLst/>
          </a:prstGeom>
        </p:spPr>
        <p:txBody>
          <a:bodyPr/>
          <a:lstStyle>
            <a:lvl1pPr marL="0" indent="0" algn="l">
              <a:buNone/>
              <a:defRPr sz="3600" b="1">
                <a:solidFill>
                  <a:schemeClr val="tx1"/>
                </a:solidFill>
                <a:latin typeface="Calibri" panose="020F0502020204030204" pitchFamily="34" charset="0"/>
                <a:cs typeface="Calibri" panose="020F0502020204030204" pitchFamily="34" charset="0"/>
              </a:defRPr>
            </a:lvl1pPr>
          </a:lstStyle>
          <a:p>
            <a:pPr lvl="0"/>
            <a:r>
              <a:rPr lang="en-US" dirty="0"/>
              <a:t>SECTION TITLE</a:t>
            </a:r>
          </a:p>
        </p:txBody>
      </p:sp>
      <p:sp>
        <p:nvSpPr>
          <p:cNvPr id="22" name="Content Placeholder 2">
            <a:extLst>
              <a:ext uri="{FF2B5EF4-FFF2-40B4-BE49-F238E27FC236}">
                <a16:creationId xmlns:a16="http://schemas.microsoft.com/office/drawing/2014/main" id="{B0EBC4B7-5FB2-491D-9B51-EFFFE7E90A3E}"/>
              </a:ext>
            </a:extLst>
          </p:cNvPr>
          <p:cNvSpPr>
            <a:spLocks noGrp="1"/>
          </p:cNvSpPr>
          <p:nvPr>
            <p:ph idx="30" hasCustomPrompt="1"/>
          </p:nvPr>
        </p:nvSpPr>
        <p:spPr>
          <a:xfrm>
            <a:off x="735624" y="1371600"/>
            <a:ext cx="7024369" cy="457200"/>
          </a:xfrm>
          <a:prstGeom prst="rect">
            <a:avLst/>
          </a:prstGeom>
        </p:spPr>
        <p:txBody>
          <a:bodyPr/>
          <a:lstStyle>
            <a:lvl1pPr marL="0" indent="0">
              <a:buNone/>
              <a:defRPr sz="2400" b="1">
                <a:solidFill>
                  <a:schemeClr val="tx1"/>
                </a:solidFill>
                <a:latin typeface="+mj-lt"/>
              </a:defRPr>
            </a:lvl1pPr>
            <a:lvl2pPr marL="800100" indent="-342900">
              <a:buFont typeface="Arial" charset="0"/>
              <a:buChar char="•"/>
              <a:defRPr sz="1600" baseline="0">
                <a:solidFill>
                  <a:schemeClr val="accent4"/>
                </a:solidFill>
              </a:defRPr>
            </a:lvl2pPr>
            <a:lvl3pPr>
              <a:defRPr sz="1600">
                <a:solidFill>
                  <a:schemeClr val="accent4"/>
                </a:solidFill>
              </a:defRPr>
            </a:lvl3pPr>
            <a:lvl4pPr>
              <a:defRPr sz="1600"/>
            </a:lvl4pPr>
            <a:lvl5pPr>
              <a:defRPr sz="1600"/>
            </a:lvl5pPr>
          </a:lstStyle>
          <a:p>
            <a:pPr lvl="0"/>
            <a:r>
              <a:rPr lang="en-US" dirty="0"/>
              <a:t>Headings</a:t>
            </a:r>
          </a:p>
        </p:txBody>
      </p:sp>
      <p:sp>
        <p:nvSpPr>
          <p:cNvPr id="23" name="Content Placeholder 2">
            <a:extLst>
              <a:ext uri="{FF2B5EF4-FFF2-40B4-BE49-F238E27FC236}">
                <a16:creationId xmlns:a16="http://schemas.microsoft.com/office/drawing/2014/main" id="{16A5D19D-FA13-4E55-81D4-32848B15C44B}"/>
              </a:ext>
            </a:extLst>
          </p:cNvPr>
          <p:cNvSpPr>
            <a:spLocks noGrp="1"/>
          </p:cNvSpPr>
          <p:nvPr>
            <p:ph idx="31" hasCustomPrompt="1"/>
          </p:nvPr>
        </p:nvSpPr>
        <p:spPr>
          <a:xfrm>
            <a:off x="735624" y="1981200"/>
            <a:ext cx="7024369" cy="4191000"/>
          </a:xfrm>
          <a:prstGeom prst="rect">
            <a:avLst/>
          </a:prstGeom>
        </p:spPr>
        <p:txBody>
          <a:bodyPr/>
          <a:lstStyle>
            <a:lvl1pPr marL="0" indent="0">
              <a:spcBef>
                <a:spcPts val="1200"/>
              </a:spcBef>
              <a:buNone/>
              <a:defRPr sz="2000" b="0">
                <a:solidFill>
                  <a:schemeClr val="tx1"/>
                </a:solidFill>
                <a:latin typeface="+mn-lt"/>
              </a:defRPr>
            </a:lvl1pPr>
            <a:lvl2pPr marL="800100" indent="-342900">
              <a:spcBef>
                <a:spcPts val="1200"/>
              </a:spcBef>
              <a:buFont typeface="Arial" charset="0"/>
              <a:buChar char="•"/>
              <a:defRPr sz="1800" baseline="0">
                <a:solidFill>
                  <a:schemeClr val="tx1">
                    <a:lumMod val="75000"/>
                    <a:lumOff val="25000"/>
                  </a:schemeClr>
                </a:solidFill>
                <a:latin typeface="+mn-lt"/>
              </a:defRPr>
            </a:lvl2pPr>
            <a:lvl3pPr>
              <a:defRPr sz="1600">
                <a:solidFill>
                  <a:schemeClr val="accent4"/>
                </a:solidFill>
              </a:defRPr>
            </a:lvl3pPr>
            <a:lvl4pPr>
              <a:defRPr sz="1600"/>
            </a:lvl4pPr>
            <a:lvl5pPr>
              <a:defRPr sz="1600"/>
            </a:lvl5pPr>
          </a:lstStyle>
          <a:p>
            <a:pPr lvl="0"/>
            <a:r>
              <a:rPr lang="en-US" dirty="0"/>
              <a:t>Body Copy</a:t>
            </a:r>
          </a:p>
          <a:p>
            <a:pPr lvl="1"/>
            <a:r>
              <a:rPr lang="en-US" dirty="0"/>
              <a:t>Bullets</a:t>
            </a:r>
          </a:p>
        </p:txBody>
      </p:sp>
      <p:sp>
        <p:nvSpPr>
          <p:cNvPr id="26" name="Content Placeholder 2">
            <a:extLst>
              <a:ext uri="{FF2B5EF4-FFF2-40B4-BE49-F238E27FC236}">
                <a16:creationId xmlns:a16="http://schemas.microsoft.com/office/drawing/2014/main" id="{C1A65EEA-B327-4C68-9407-FC69E9EEEFFA}"/>
              </a:ext>
            </a:extLst>
          </p:cNvPr>
          <p:cNvSpPr>
            <a:spLocks noGrp="1"/>
          </p:cNvSpPr>
          <p:nvPr>
            <p:ph idx="32" hasCustomPrompt="1"/>
          </p:nvPr>
        </p:nvSpPr>
        <p:spPr>
          <a:xfrm>
            <a:off x="7921868" y="1390650"/>
            <a:ext cx="3428388" cy="457200"/>
          </a:xfrm>
          <a:prstGeom prst="rect">
            <a:avLst/>
          </a:prstGeom>
        </p:spPr>
        <p:txBody>
          <a:bodyPr/>
          <a:lstStyle>
            <a:lvl1pPr marL="0" indent="0">
              <a:buNone/>
              <a:defRPr sz="2400" b="1">
                <a:solidFill>
                  <a:schemeClr val="tx1"/>
                </a:solidFill>
                <a:latin typeface="+mj-lt"/>
              </a:defRPr>
            </a:lvl1pPr>
            <a:lvl2pPr marL="800100" indent="-342900">
              <a:buFont typeface="Arial" charset="0"/>
              <a:buChar char="•"/>
              <a:defRPr sz="1600" baseline="0">
                <a:solidFill>
                  <a:schemeClr val="accent4"/>
                </a:solidFill>
              </a:defRPr>
            </a:lvl2pPr>
            <a:lvl3pPr>
              <a:defRPr sz="1600">
                <a:solidFill>
                  <a:schemeClr val="accent4"/>
                </a:solidFill>
              </a:defRPr>
            </a:lvl3pPr>
            <a:lvl4pPr>
              <a:defRPr sz="1600"/>
            </a:lvl4pPr>
            <a:lvl5pPr>
              <a:defRPr sz="1600"/>
            </a:lvl5pPr>
          </a:lstStyle>
          <a:p>
            <a:pPr lvl="0"/>
            <a:r>
              <a:rPr lang="en-US" dirty="0"/>
              <a:t>Headings</a:t>
            </a:r>
          </a:p>
        </p:txBody>
      </p:sp>
      <p:sp>
        <p:nvSpPr>
          <p:cNvPr id="27" name="Content Placeholder 2">
            <a:extLst>
              <a:ext uri="{FF2B5EF4-FFF2-40B4-BE49-F238E27FC236}">
                <a16:creationId xmlns:a16="http://schemas.microsoft.com/office/drawing/2014/main" id="{EDBF0AC4-10F2-44DC-8997-8A2CCA0A7FEE}"/>
              </a:ext>
            </a:extLst>
          </p:cNvPr>
          <p:cNvSpPr>
            <a:spLocks noGrp="1"/>
          </p:cNvSpPr>
          <p:nvPr>
            <p:ph idx="33" hasCustomPrompt="1"/>
          </p:nvPr>
        </p:nvSpPr>
        <p:spPr>
          <a:xfrm>
            <a:off x="7921868" y="2000250"/>
            <a:ext cx="3428388" cy="4191000"/>
          </a:xfrm>
          <a:prstGeom prst="rect">
            <a:avLst/>
          </a:prstGeom>
        </p:spPr>
        <p:txBody>
          <a:bodyPr/>
          <a:lstStyle>
            <a:lvl1pPr marL="0" indent="0">
              <a:spcBef>
                <a:spcPts val="1200"/>
              </a:spcBef>
              <a:buNone/>
              <a:defRPr sz="2000" b="0">
                <a:solidFill>
                  <a:schemeClr val="tx1"/>
                </a:solidFill>
                <a:latin typeface="+mn-lt"/>
              </a:defRPr>
            </a:lvl1pPr>
            <a:lvl2pPr marL="800100" indent="-342900">
              <a:spcBef>
                <a:spcPts val="1200"/>
              </a:spcBef>
              <a:buFont typeface="Arial" charset="0"/>
              <a:buChar char="•"/>
              <a:defRPr sz="1800" baseline="0">
                <a:solidFill>
                  <a:schemeClr val="tx1">
                    <a:lumMod val="75000"/>
                    <a:lumOff val="25000"/>
                  </a:schemeClr>
                </a:solidFill>
                <a:latin typeface="+mn-lt"/>
              </a:defRPr>
            </a:lvl2pPr>
            <a:lvl3pPr>
              <a:defRPr sz="1600">
                <a:solidFill>
                  <a:schemeClr val="accent4"/>
                </a:solidFill>
              </a:defRPr>
            </a:lvl3pPr>
            <a:lvl4pPr>
              <a:defRPr sz="1600"/>
            </a:lvl4pPr>
            <a:lvl5pPr>
              <a:defRPr sz="1600"/>
            </a:lvl5pPr>
          </a:lstStyle>
          <a:p>
            <a:pPr lvl="0"/>
            <a:r>
              <a:rPr lang="en-US" dirty="0"/>
              <a:t>Body Copy</a:t>
            </a:r>
          </a:p>
          <a:p>
            <a:pPr lvl="1"/>
            <a:r>
              <a:rPr lang="en-US" dirty="0"/>
              <a:t>Bullets</a:t>
            </a:r>
          </a:p>
        </p:txBody>
      </p:sp>
    </p:spTree>
    <p:extLst>
      <p:ext uri="{BB962C8B-B14F-4D97-AF65-F5344CB8AC3E}">
        <p14:creationId xmlns:p14="http://schemas.microsoft.com/office/powerpoint/2010/main" val="37540672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10" Type="http://schemas.openxmlformats.org/officeDocument/2006/relationships/image" Target="../media/image2.jpeg"/><Relationship Id="rId4" Type="http://schemas.openxmlformats.org/officeDocument/2006/relationships/slideLayout" Target="../slideLayouts/slideLayout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2.jpeg"/><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BEB117-A675-4942-8709-699679C5ED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22" y="0"/>
            <a:ext cx="12213843" cy="686774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271BEA3-A62A-4753-BACD-5C69D6123F5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213843" cy="6867744"/>
          </a:xfrm>
          <a:prstGeom prst="rect">
            <a:avLst/>
          </a:prstGeom>
        </p:spPr>
      </p:pic>
    </p:spTree>
    <p:extLst>
      <p:ext uri="{BB962C8B-B14F-4D97-AF65-F5344CB8AC3E}">
        <p14:creationId xmlns:p14="http://schemas.microsoft.com/office/powerpoint/2010/main" val="3908728485"/>
      </p:ext>
    </p:extLst>
  </p:cSld>
  <p:clrMap bg1="lt1" tx1="dk1" bg2="lt2" tx2="dk2" accent1="accent1" accent2="accent2" accent3="accent3" accent4="accent4" accent5="accent5" accent6="accent6" hlink="hlink" folHlink="folHlink"/>
  <p:sldLayoutIdLst>
    <p:sldLayoutId id="2147483659" r:id="rId1"/>
    <p:sldLayoutId id="2147483667" r:id="rId2"/>
    <p:sldLayoutId id="2147483668"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D88BBC-3657-48E7-82B3-2E0879C95093}"/>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806" y="0"/>
            <a:ext cx="12190194" cy="6859016"/>
          </a:xfrm>
          <a:prstGeom prst="rect">
            <a:avLst/>
          </a:prstGeom>
        </p:spPr>
      </p:pic>
    </p:spTree>
    <p:extLst>
      <p:ext uri="{BB962C8B-B14F-4D97-AF65-F5344CB8AC3E}">
        <p14:creationId xmlns:p14="http://schemas.microsoft.com/office/powerpoint/2010/main" val="230213941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64" r:id="rId6"/>
    <p:sldLayoutId id="2147483665" r:id="rId7"/>
    <p:sldLayoutId id="2147483666"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D88BBC-3657-48E7-82B3-2E0879C9509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806" y="0"/>
            <a:ext cx="12190194" cy="6859016"/>
          </a:xfrm>
          <a:prstGeom prst="rect">
            <a:avLst/>
          </a:prstGeom>
        </p:spPr>
      </p:pic>
    </p:spTree>
    <p:extLst>
      <p:ext uri="{BB962C8B-B14F-4D97-AF65-F5344CB8AC3E}">
        <p14:creationId xmlns:p14="http://schemas.microsoft.com/office/powerpoint/2010/main" val="12778935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160.png"/><Relationship Id="rId5" Type="http://schemas.openxmlformats.org/officeDocument/2006/relationships/image" Target="../media/image150.png"/><Relationship Id="rId4" Type="http://schemas.openxmlformats.org/officeDocument/2006/relationships/image" Target="../media/image140.png"/></Relationships>
</file>

<file path=ppt/slides/_rels/slide23.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211.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28.emf"/><Relationship Id="rId4" Type="http://schemas.openxmlformats.org/officeDocument/2006/relationships/image" Target="../media/image2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5.xml"/><Relationship Id="rId4" Type="http://schemas.openxmlformats.org/officeDocument/2006/relationships/image" Target="NULL"/></Relationships>
</file>

<file path=ppt/slides/_rels/slide3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35.emf"/><Relationship Id="rId4" Type="http://schemas.openxmlformats.org/officeDocument/2006/relationships/image" Target="../media/image34.emf"/></Relationships>
</file>

<file path=ppt/slides/_rels/slide35.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image" Target="../media/image3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10.png"/></Relationships>
</file>

<file path=ppt/slides/_rels/slide57.xml.rels><?xml version="1.0" encoding="UTF-8" standalone="yes"?>
<Relationships xmlns="http://schemas.openxmlformats.org/package/2006/relationships"><Relationship Id="rId2" Type="http://schemas.openxmlformats.org/officeDocument/2006/relationships/hyperlink" Target="https://www.queensu.ca/its/available-tools-software"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B1656-674D-4794-8E08-C32D321DB4A5}"/>
              </a:ext>
            </a:extLst>
          </p:cNvPr>
          <p:cNvSpPr>
            <a:spLocks noGrp="1"/>
          </p:cNvSpPr>
          <p:nvPr>
            <p:ph type="ctrTitle"/>
          </p:nvPr>
        </p:nvSpPr>
        <p:spPr/>
        <p:txBody>
          <a:bodyPr/>
          <a:lstStyle/>
          <a:p>
            <a:r>
              <a:rPr lang="en-US" dirty="0"/>
              <a:t>Demand Forecasting Methods</a:t>
            </a:r>
          </a:p>
        </p:txBody>
      </p:sp>
      <p:sp>
        <p:nvSpPr>
          <p:cNvPr id="3" name="Subtitle 2">
            <a:extLst>
              <a:ext uri="{FF2B5EF4-FFF2-40B4-BE49-F238E27FC236}">
                <a16:creationId xmlns:a16="http://schemas.microsoft.com/office/drawing/2014/main" id="{EB8FCBAB-52D0-4386-9EF7-9D1D31D3D945}"/>
              </a:ext>
            </a:extLst>
          </p:cNvPr>
          <p:cNvSpPr>
            <a:spLocks noGrp="1"/>
          </p:cNvSpPr>
          <p:nvPr>
            <p:ph type="subTitle" idx="1"/>
          </p:nvPr>
        </p:nvSpPr>
        <p:spPr>
          <a:xfrm>
            <a:off x="1158475" y="2819400"/>
            <a:ext cx="9875049" cy="1766637"/>
          </a:xfrm>
        </p:spPr>
        <p:txBody>
          <a:bodyPr/>
          <a:lstStyle/>
          <a:p>
            <a:r>
              <a:rPr lang="en-US" dirty="0"/>
              <a:t>Master of Management Analytics</a:t>
            </a:r>
          </a:p>
          <a:p>
            <a:r>
              <a:rPr lang="en-US" dirty="0"/>
              <a:t>Session 1</a:t>
            </a:r>
          </a:p>
          <a:p>
            <a:r>
              <a:rPr lang="en-US" dirty="0"/>
              <a:t>G. Pond</a:t>
            </a:r>
          </a:p>
        </p:txBody>
      </p:sp>
    </p:spTree>
    <p:extLst>
      <p:ext uri="{BB962C8B-B14F-4D97-AF65-F5344CB8AC3E}">
        <p14:creationId xmlns:p14="http://schemas.microsoft.com/office/powerpoint/2010/main" val="2251258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4A2D400-4193-226A-04E6-05B12D490EAB}"/>
              </a:ext>
            </a:extLst>
          </p:cNvPr>
          <p:cNvSpPr>
            <a:spLocks noGrp="1"/>
          </p:cNvSpPr>
          <p:nvPr>
            <p:ph type="body" sz="quarter" idx="10"/>
          </p:nvPr>
        </p:nvSpPr>
        <p:spPr/>
        <p:txBody>
          <a:bodyPr/>
          <a:lstStyle/>
          <a:p>
            <a:r>
              <a:rPr lang="en-CA" dirty="0"/>
              <a:t>Linear Regression</a:t>
            </a:r>
          </a:p>
        </p:txBody>
      </p:sp>
      <p:sp>
        <p:nvSpPr>
          <p:cNvPr id="3" name="Text Placeholder 2">
            <a:extLst>
              <a:ext uri="{FF2B5EF4-FFF2-40B4-BE49-F238E27FC236}">
                <a16:creationId xmlns:a16="http://schemas.microsoft.com/office/drawing/2014/main" id="{3B481EC0-E6CE-4E6B-964C-0B8683B8AEC7}"/>
              </a:ext>
            </a:extLst>
          </p:cNvPr>
          <p:cNvSpPr>
            <a:spLocks noGrp="1"/>
          </p:cNvSpPr>
          <p:nvPr>
            <p:ph idx="13"/>
          </p:nvPr>
        </p:nvSpPr>
        <p:spPr/>
        <p:txBody>
          <a:bodyPr/>
          <a:lstStyle/>
          <a:p>
            <a:pPr marL="152396" indent="0">
              <a:buNone/>
            </a:pPr>
            <a:r>
              <a:rPr lang="en-CA" b="0" dirty="0">
                <a:solidFill>
                  <a:schemeClr val="tx1"/>
                </a:solidFill>
              </a:rPr>
              <a:t>Here I’m obtaining a regression of the number of degrees awarded as a function of the year. I also always like to plot the residuals… </a:t>
            </a:r>
          </a:p>
        </p:txBody>
      </p:sp>
      <p:pic>
        <p:nvPicPr>
          <p:cNvPr id="5" name="Picture 4">
            <a:extLst>
              <a:ext uri="{FF2B5EF4-FFF2-40B4-BE49-F238E27FC236}">
                <a16:creationId xmlns:a16="http://schemas.microsoft.com/office/drawing/2014/main" id="{C9C57BB8-95A1-494B-9DA9-0226611E0910}"/>
              </a:ext>
            </a:extLst>
          </p:cNvPr>
          <p:cNvPicPr>
            <a:picLocks noChangeAspect="1"/>
          </p:cNvPicPr>
          <p:nvPr/>
        </p:nvPicPr>
        <p:blipFill rotWithShape="1">
          <a:blip r:embed="rId2"/>
          <a:srcRect t="16881" r="66947" b="51052"/>
          <a:stretch/>
        </p:blipFill>
        <p:spPr>
          <a:xfrm>
            <a:off x="1341122" y="2549892"/>
            <a:ext cx="9027407" cy="3666267"/>
          </a:xfrm>
          <a:prstGeom prst="rect">
            <a:avLst/>
          </a:prstGeom>
        </p:spPr>
      </p:pic>
      <p:sp>
        <p:nvSpPr>
          <p:cNvPr id="15" name="Arrow: Down 14">
            <a:extLst>
              <a:ext uri="{FF2B5EF4-FFF2-40B4-BE49-F238E27FC236}">
                <a16:creationId xmlns:a16="http://schemas.microsoft.com/office/drawing/2014/main" id="{CFB8DE1E-5B4D-44FC-95F4-95CA6E579524}"/>
              </a:ext>
            </a:extLst>
          </p:cNvPr>
          <p:cNvSpPr/>
          <p:nvPr/>
        </p:nvSpPr>
        <p:spPr>
          <a:xfrm rot="16200000">
            <a:off x="7868654" y="3306278"/>
            <a:ext cx="333676" cy="54222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extBox 15">
            <a:extLst>
              <a:ext uri="{FF2B5EF4-FFF2-40B4-BE49-F238E27FC236}">
                <a16:creationId xmlns:a16="http://schemas.microsoft.com/office/drawing/2014/main" id="{FC85FAD8-8CB1-472C-97FF-E712711AF21E}"/>
              </a:ext>
            </a:extLst>
          </p:cNvPr>
          <p:cNvSpPr txBox="1"/>
          <p:nvPr/>
        </p:nvSpPr>
        <p:spPr>
          <a:xfrm>
            <a:off x="7764379" y="3372204"/>
            <a:ext cx="357739" cy="369332"/>
          </a:xfrm>
          <a:prstGeom prst="rect">
            <a:avLst/>
          </a:prstGeom>
          <a:noFill/>
        </p:spPr>
        <p:txBody>
          <a:bodyPr wrap="square" rtlCol="0">
            <a:spAutoFit/>
          </a:bodyPr>
          <a:lstStyle/>
          <a:p>
            <a:r>
              <a:rPr lang="en-CA" dirty="0">
                <a:solidFill>
                  <a:schemeClr val="bg1"/>
                </a:solidFill>
              </a:rPr>
              <a:t>5</a:t>
            </a:r>
          </a:p>
        </p:txBody>
      </p:sp>
      <p:sp>
        <p:nvSpPr>
          <p:cNvPr id="17" name="Arrow: Down 16">
            <a:extLst>
              <a:ext uri="{FF2B5EF4-FFF2-40B4-BE49-F238E27FC236}">
                <a16:creationId xmlns:a16="http://schemas.microsoft.com/office/drawing/2014/main" id="{1CE0DF70-08B1-4E96-BCAF-ECDEC8F4D6F6}"/>
              </a:ext>
            </a:extLst>
          </p:cNvPr>
          <p:cNvSpPr/>
          <p:nvPr/>
        </p:nvSpPr>
        <p:spPr>
          <a:xfrm rot="16200000">
            <a:off x="7868653" y="3562790"/>
            <a:ext cx="333676" cy="54222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42E83FC7-FB5D-475A-988A-C4636B895EF0}"/>
              </a:ext>
            </a:extLst>
          </p:cNvPr>
          <p:cNvSpPr txBox="1"/>
          <p:nvPr/>
        </p:nvSpPr>
        <p:spPr>
          <a:xfrm>
            <a:off x="7764379" y="3615734"/>
            <a:ext cx="357739" cy="369332"/>
          </a:xfrm>
          <a:prstGeom prst="rect">
            <a:avLst/>
          </a:prstGeom>
          <a:noFill/>
        </p:spPr>
        <p:txBody>
          <a:bodyPr wrap="square" rtlCol="0">
            <a:spAutoFit/>
          </a:bodyPr>
          <a:lstStyle/>
          <a:p>
            <a:r>
              <a:rPr lang="en-CA" dirty="0">
                <a:solidFill>
                  <a:schemeClr val="bg1"/>
                </a:solidFill>
              </a:rPr>
              <a:t>6</a:t>
            </a:r>
          </a:p>
        </p:txBody>
      </p:sp>
      <p:sp>
        <p:nvSpPr>
          <p:cNvPr id="19" name="Arrow: Down 18">
            <a:extLst>
              <a:ext uri="{FF2B5EF4-FFF2-40B4-BE49-F238E27FC236}">
                <a16:creationId xmlns:a16="http://schemas.microsoft.com/office/drawing/2014/main" id="{43F2AE48-DBB5-49A7-A790-784CA101FFAB}"/>
              </a:ext>
            </a:extLst>
          </p:cNvPr>
          <p:cNvSpPr/>
          <p:nvPr/>
        </p:nvSpPr>
        <p:spPr>
          <a:xfrm rot="5400000">
            <a:off x="9265386" y="4997667"/>
            <a:ext cx="333676" cy="54222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5F8971AE-5F63-48D1-B0D4-0C7857284F23}"/>
              </a:ext>
            </a:extLst>
          </p:cNvPr>
          <p:cNvSpPr txBox="1"/>
          <p:nvPr/>
        </p:nvSpPr>
        <p:spPr>
          <a:xfrm>
            <a:off x="9432223" y="5066810"/>
            <a:ext cx="357739" cy="369332"/>
          </a:xfrm>
          <a:prstGeom prst="rect">
            <a:avLst/>
          </a:prstGeom>
          <a:noFill/>
        </p:spPr>
        <p:txBody>
          <a:bodyPr wrap="square" rtlCol="0">
            <a:spAutoFit/>
          </a:bodyPr>
          <a:lstStyle/>
          <a:p>
            <a:r>
              <a:rPr lang="en-CA" dirty="0">
                <a:solidFill>
                  <a:schemeClr val="bg1"/>
                </a:solidFill>
              </a:rPr>
              <a:t>7</a:t>
            </a:r>
          </a:p>
        </p:txBody>
      </p:sp>
      <p:sp>
        <p:nvSpPr>
          <p:cNvPr id="21" name="Arrow: Down 20">
            <a:extLst>
              <a:ext uri="{FF2B5EF4-FFF2-40B4-BE49-F238E27FC236}">
                <a16:creationId xmlns:a16="http://schemas.microsoft.com/office/drawing/2014/main" id="{595E209F-810C-47D7-BA33-58F3A4E1414E}"/>
              </a:ext>
            </a:extLst>
          </p:cNvPr>
          <p:cNvSpPr/>
          <p:nvPr/>
        </p:nvSpPr>
        <p:spPr>
          <a:xfrm rot="5400000">
            <a:off x="10233463" y="3219636"/>
            <a:ext cx="333676" cy="54222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DA4313B6-E77E-44B2-9207-D0A82F377180}"/>
              </a:ext>
            </a:extLst>
          </p:cNvPr>
          <p:cNvSpPr txBox="1"/>
          <p:nvPr/>
        </p:nvSpPr>
        <p:spPr>
          <a:xfrm>
            <a:off x="10400300" y="3288780"/>
            <a:ext cx="357739" cy="369332"/>
          </a:xfrm>
          <a:prstGeom prst="rect">
            <a:avLst/>
          </a:prstGeom>
          <a:noFill/>
        </p:spPr>
        <p:txBody>
          <a:bodyPr wrap="square" rtlCol="0">
            <a:spAutoFit/>
          </a:bodyPr>
          <a:lstStyle/>
          <a:p>
            <a:r>
              <a:rPr lang="en-CA" dirty="0">
                <a:solidFill>
                  <a:schemeClr val="bg1"/>
                </a:solidFill>
              </a:rPr>
              <a:t>8</a:t>
            </a:r>
          </a:p>
        </p:txBody>
      </p:sp>
    </p:spTree>
    <p:extLst>
      <p:ext uri="{BB962C8B-B14F-4D97-AF65-F5344CB8AC3E}">
        <p14:creationId xmlns:p14="http://schemas.microsoft.com/office/powerpoint/2010/main" val="230096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5711EFA-76AE-D56A-EE25-55476D3EB9F2}"/>
              </a:ext>
            </a:extLst>
          </p:cNvPr>
          <p:cNvSpPr>
            <a:spLocks noGrp="1"/>
          </p:cNvSpPr>
          <p:nvPr>
            <p:ph type="body" sz="quarter" idx="10"/>
          </p:nvPr>
        </p:nvSpPr>
        <p:spPr/>
        <p:txBody>
          <a:bodyPr/>
          <a:lstStyle/>
          <a:p>
            <a:r>
              <a:rPr lang="en-CA" dirty="0"/>
              <a:t>Linear Regression</a:t>
            </a:r>
          </a:p>
        </p:txBody>
      </p:sp>
      <p:pic>
        <p:nvPicPr>
          <p:cNvPr id="5" name="Picture 4">
            <a:extLst>
              <a:ext uri="{FF2B5EF4-FFF2-40B4-BE49-F238E27FC236}">
                <a16:creationId xmlns:a16="http://schemas.microsoft.com/office/drawing/2014/main" id="{532523B3-CC92-4E53-B409-BF6D9A6F8B81}"/>
              </a:ext>
            </a:extLst>
          </p:cNvPr>
          <p:cNvPicPr>
            <a:picLocks noChangeAspect="1"/>
          </p:cNvPicPr>
          <p:nvPr/>
        </p:nvPicPr>
        <p:blipFill rotWithShape="1">
          <a:blip r:embed="rId2"/>
          <a:srcRect l="1" t="16942" r="74502" b="51556"/>
          <a:stretch/>
        </p:blipFill>
        <p:spPr>
          <a:xfrm>
            <a:off x="5487285" y="2330926"/>
            <a:ext cx="6196440" cy="3204671"/>
          </a:xfrm>
          <a:prstGeom prst="rect">
            <a:avLst/>
          </a:prstGeom>
        </p:spPr>
      </p:pic>
      <p:sp>
        <p:nvSpPr>
          <p:cNvPr id="6" name="Left Brace 5">
            <a:extLst>
              <a:ext uri="{FF2B5EF4-FFF2-40B4-BE49-F238E27FC236}">
                <a16:creationId xmlns:a16="http://schemas.microsoft.com/office/drawing/2014/main" id="{1C3E8FD1-EB4F-4DFF-852B-375A926789DD}"/>
              </a:ext>
            </a:extLst>
          </p:cNvPr>
          <p:cNvSpPr/>
          <p:nvPr/>
        </p:nvSpPr>
        <p:spPr>
          <a:xfrm>
            <a:off x="5201368" y="2746975"/>
            <a:ext cx="378593" cy="87269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4B5346E4-2667-4511-AF46-428AAA6DECB4}"/>
                  </a:ext>
                </a:extLst>
              </p:cNvPr>
              <p:cNvSpPr txBox="1"/>
              <p:nvPr/>
            </p:nvSpPr>
            <p:spPr>
              <a:xfrm>
                <a:off x="571636" y="1345041"/>
                <a:ext cx="4629732" cy="5015219"/>
              </a:xfrm>
              <a:prstGeom prst="rect">
                <a:avLst/>
              </a:prstGeom>
              <a:noFill/>
            </p:spPr>
            <p:txBody>
              <a:bodyPr wrap="square" rtlCol="0">
                <a:spAutoFit/>
              </a:bodyPr>
              <a:lstStyle/>
              <a:p>
                <a:r>
                  <a:rPr lang="en-CA" sz="1333" dirty="0"/>
                  <a:t>“</a:t>
                </a:r>
                <a:r>
                  <a:rPr lang="en-CA" sz="1333" b="1" dirty="0"/>
                  <a:t>Multiple R</a:t>
                </a:r>
                <a:r>
                  <a:rPr lang="en-CA" sz="1333" dirty="0"/>
                  <a:t>”: the correlation coefficient (</a:t>
                </a:r>
                <a14:m>
                  <m:oMath xmlns:m="http://schemas.openxmlformats.org/officeDocument/2006/math">
                    <m:r>
                      <a:rPr lang="en-CA" sz="1333" b="0" i="1" smtClean="0">
                        <a:latin typeface="Cambria Math" panose="02040503050406030204" pitchFamily="18" charset="0"/>
                      </a:rPr>
                      <m:t>𝑟</m:t>
                    </m:r>
                  </m:oMath>
                </a14:m>
                <a:r>
                  <a:rPr lang="en-CA" sz="1333" dirty="0"/>
                  <a:t>). This is also called “Pearson’s Correlation Coefficient”. This is a </a:t>
                </a:r>
                <a:r>
                  <a:rPr lang="en-CA" sz="1333" i="1" dirty="0"/>
                  <a:t>point-estimate</a:t>
                </a:r>
                <a:r>
                  <a:rPr lang="en-CA" sz="1333" dirty="0"/>
                  <a:t> for the correlation across the population (</a:t>
                </a:r>
                <a14:m>
                  <m:oMath xmlns:m="http://schemas.openxmlformats.org/officeDocument/2006/math">
                    <m:r>
                      <a:rPr lang="en-CA" sz="1333" i="1" smtClean="0">
                        <a:latin typeface="Cambria Math" panose="02040503050406030204" pitchFamily="18" charset="0"/>
                        <a:ea typeface="Cambria Math" panose="02040503050406030204" pitchFamily="18" charset="0"/>
                      </a:rPr>
                      <m:t>𝜌</m:t>
                    </m:r>
                  </m:oMath>
                </a14:m>
                <a:r>
                  <a:rPr lang="en-CA" sz="1333" dirty="0"/>
                  <a:t>). If </a:t>
                </a:r>
                <a14:m>
                  <m:oMath xmlns:m="http://schemas.openxmlformats.org/officeDocument/2006/math">
                    <m:r>
                      <a:rPr lang="en-CA" sz="1333" i="1">
                        <a:latin typeface="Cambria Math" panose="02040503050406030204" pitchFamily="18" charset="0"/>
                      </a:rPr>
                      <m:t>𝑟</m:t>
                    </m:r>
                  </m:oMath>
                </a14:m>
                <a:r>
                  <a:rPr lang="en-CA" sz="1333" dirty="0"/>
                  <a:t> is negative, </a:t>
                </a:r>
                <a14:m>
                  <m:oMath xmlns:m="http://schemas.openxmlformats.org/officeDocument/2006/math">
                    <m:r>
                      <a:rPr lang="en-CA" sz="1333" b="0" i="1" smtClean="0">
                        <a:latin typeface="Cambria Math" panose="02040503050406030204" pitchFamily="18" charset="0"/>
                      </a:rPr>
                      <m:t>𝑦</m:t>
                    </m:r>
                  </m:oMath>
                </a14:m>
                <a:r>
                  <a:rPr lang="en-CA" sz="1333" dirty="0"/>
                  <a:t> gets smaller as </a:t>
                </a:r>
                <a14:m>
                  <m:oMath xmlns:m="http://schemas.openxmlformats.org/officeDocument/2006/math">
                    <m:r>
                      <a:rPr lang="en-CA" sz="1333" b="0" i="1" smtClean="0">
                        <a:latin typeface="Cambria Math" panose="02040503050406030204" pitchFamily="18" charset="0"/>
                      </a:rPr>
                      <m:t>𝑥</m:t>
                    </m:r>
                  </m:oMath>
                </a14:m>
                <a:r>
                  <a:rPr lang="en-CA" sz="1333" dirty="0"/>
                  <a:t> increase. If </a:t>
                </a:r>
                <a14:m>
                  <m:oMath xmlns:m="http://schemas.openxmlformats.org/officeDocument/2006/math">
                    <m:r>
                      <a:rPr lang="en-CA" sz="1333" i="1">
                        <a:latin typeface="Cambria Math" panose="02040503050406030204" pitchFamily="18" charset="0"/>
                      </a:rPr>
                      <m:t>𝑟</m:t>
                    </m:r>
                  </m:oMath>
                </a14:m>
                <a:r>
                  <a:rPr lang="en-CA" sz="1333" dirty="0"/>
                  <a:t> is positive, </a:t>
                </a:r>
                <a14:m>
                  <m:oMath xmlns:m="http://schemas.openxmlformats.org/officeDocument/2006/math">
                    <m:r>
                      <a:rPr lang="en-CA" sz="1333" i="1">
                        <a:latin typeface="Cambria Math" panose="02040503050406030204" pitchFamily="18" charset="0"/>
                      </a:rPr>
                      <m:t>𝑦</m:t>
                    </m:r>
                  </m:oMath>
                </a14:m>
                <a:r>
                  <a:rPr lang="en-CA" sz="1333" dirty="0"/>
                  <a:t> gets bigger as </a:t>
                </a:r>
                <a14:m>
                  <m:oMath xmlns:m="http://schemas.openxmlformats.org/officeDocument/2006/math">
                    <m:r>
                      <a:rPr lang="en-CA" sz="1333" i="1">
                        <a:latin typeface="Cambria Math" panose="02040503050406030204" pitchFamily="18" charset="0"/>
                      </a:rPr>
                      <m:t>𝑥</m:t>
                    </m:r>
                  </m:oMath>
                </a14:m>
                <a:r>
                  <a:rPr lang="en-CA" sz="1333" dirty="0"/>
                  <a:t> increase. If </a:t>
                </a:r>
                <a14:m>
                  <m:oMath xmlns:m="http://schemas.openxmlformats.org/officeDocument/2006/math">
                    <m:r>
                      <a:rPr lang="en-CA" sz="1333" b="0" i="1" smtClean="0">
                        <a:latin typeface="Cambria Math" panose="02040503050406030204" pitchFamily="18" charset="0"/>
                      </a:rPr>
                      <m:t>𝑟</m:t>
                    </m:r>
                    <m:r>
                      <a:rPr lang="en-CA" sz="1333" b="0" i="1" smtClean="0">
                        <a:latin typeface="Cambria Math" panose="02040503050406030204" pitchFamily="18" charset="0"/>
                        <a:ea typeface="Cambria Math" panose="02040503050406030204" pitchFamily="18" charset="0"/>
                      </a:rPr>
                      <m:t>≅0</m:t>
                    </m:r>
                  </m:oMath>
                </a14:m>
                <a:r>
                  <a:rPr lang="en-CA" sz="1333" dirty="0"/>
                  <a:t>, no relationship exists between the two variables. In Excel, this is reported as the absolute value. The command =CORREL(</a:t>
                </a:r>
                <a:r>
                  <a:rPr lang="en-CA" sz="1333" i="1" dirty="0"/>
                  <a:t>array </a:t>
                </a:r>
                <a:r>
                  <a:rPr lang="en-CA" sz="1333" dirty="0"/>
                  <a:t>1</a:t>
                </a:r>
                <a:r>
                  <a:rPr lang="en-CA" sz="1333" i="1" dirty="0"/>
                  <a:t>, array </a:t>
                </a:r>
                <a:r>
                  <a:rPr lang="en-CA" sz="1333" dirty="0"/>
                  <a:t>2) can be used to obtain </a:t>
                </a:r>
                <a14:m>
                  <m:oMath xmlns:m="http://schemas.openxmlformats.org/officeDocument/2006/math">
                    <m:r>
                      <a:rPr lang="en-CA" sz="1333" i="1">
                        <a:latin typeface="Cambria Math" panose="02040503050406030204" pitchFamily="18" charset="0"/>
                      </a:rPr>
                      <m:t>𝑟</m:t>
                    </m:r>
                  </m:oMath>
                </a14:m>
                <a:endParaRPr lang="en-CA" sz="1333" dirty="0"/>
              </a:p>
              <a:p>
                <a:endParaRPr lang="en-CA" sz="1333" dirty="0"/>
              </a:p>
              <a:p>
                <a:r>
                  <a:rPr lang="en-CA" sz="1333" dirty="0"/>
                  <a:t>“</a:t>
                </a:r>
                <a:r>
                  <a:rPr lang="en-CA" sz="1333" b="1" dirty="0"/>
                  <a:t>R Square</a:t>
                </a:r>
                <a:r>
                  <a:rPr lang="en-CA" sz="1333" dirty="0"/>
                  <a:t>”:	what we typically call </a:t>
                </a:r>
                <a14:m>
                  <m:oMath xmlns:m="http://schemas.openxmlformats.org/officeDocument/2006/math">
                    <m:r>
                      <a:rPr lang="en-CA" sz="1333" i="1" dirty="0">
                        <a:latin typeface="Cambria Math" panose="02040503050406030204" pitchFamily="18" charset="0"/>
                      </a:rPr>
                      <m:t>𝑟</m:t>
                    </m:r>
                  </m:oMath>
                </a14:m>
                <a:r>
                  <a:rPr lang="en-CA" sz="1333" dirty="0"/>
                  <a:t>-squared, this is “Multiple R” squared. This is the % of variability in the dependent variable explained by the variability in the independent variable. This is also called the </a:t>
                </a:r>
                <a:r>
                  <a:rPr lang="en-CA" sz="1333" i="1" dirty="0"/>
                  <a:t>Coefficient of Determination </a:t>
                </a:r>
                <a:r>
                  <a:rPr lang="en-CA" sz="1333" dirty="0"/>
                  <a:t>and is a measure of</a:t>
                </a:r>
                <a:r>
                  <a:rPr lang="en-CA" sz="1333" i="1" dirty="0"/>
                  <a:t> “goodness-of-fit”. </a:t>
                </a:r>
                <a:r>
                  <a:rPr lang="en-CA" sz="1333" dirty="0"/>
                  <a:t>The closer </a:t>
                </a:r>
                <a14:m>
                  <m:oMath xmlns:m="http://schemas.openxmlformats.org/officeDocument/2006/math">
                    <m:sSup>
                      <m:sSupPr>
                        <m:ctrlPr>
                          <a:rPr lang="en-CA" sz="1333" i="1" smtClean="0">
                            <a:latin typeface="Cambria Math" panose="02040503050406030204" pitchFamily="18" charset="0"/>
                          </a:rPr>
                        </m:ctrlPr>
                      </m:sSupPr>
                      <m:e>
                        <m:r>
                          <a:rPr lang="en-CA" sz="1333" b="0" i="1" smtClean="0">
                            <a:latin typeface="Cambria Math" panose="02040503050406030204" pitchFamily="18" charset="0"/>
                          </a:rPr>
                          <m:t>𝑟</m:t>
                        </m:r>
                      </m:e>
                      <m:sup>
                        <m:r>
                          <a:rPr lang="en-CA" sz="1333" b="0" i="1" smtClean="0">
                            <a:latin typeface="Cambria Math" panose="02040503050406030204" pitchFamily="18" charset="0"/>
                          </a:rPr>
                          <m:t>2</m:t>
                        </m:r>
                      </m:sup>
                    </m:sSup>
                  </m:oMath>
                </a14:m>
                <a:r>
                  <a:rPr lang="en-CA" sz="1333" dirty="0"/>
                  <a:t> is to 1, the stronger the relationship.</a:t>
                </a:r>
              </a:p>
              <a:p>
                <a:endParaRPr lang="en-CA" sz="1333" dirty="0"/>
              </a:p>
              <a:p>
                <a:r>
                  <a:rPr lang="en-CA" sz="1333" dirty="0"/>
                  <a:t>“</a:t>
                </a:r>
                <a:r>
                  <a:rPr lang="en-CA" sz="1333" b="1" dirty="0"/>
                  <a:t>Adjusted R Square”: </a:t>
                </a:r>
                <a:r>
                  <a:rPr lang="en-CA" sz="1333" dirty="0"/>
                  <a:t>the number of degrees of freedom decreases as the number of factors (or categorical variables) increases. The “R Square” uses DOF of </a:t>
                </a:r>
                <a14:m>
                  <m:oMath xmlns:m="http://schemas.openxmlformats.org/officeDocument/2006/math">
                    <m:r>
                      <a:rPr lang="en-CA" sz="1333" i="1">
                        <a:latin typeface="Cambria Math" panose="02040503050406030204" pitchFamily="18" charset="0"/>
                      </a:rPr>
                      <m:t>𝑛</m:t>
                    </m:r>
                    <m:r>
                      <a:rPr lang="en-CA" sz="1333" i="1">
                        <a:latin typeface="Cambria Math" panose="02040503050406030204" pitchFamily="18" charset="0"/>
                      </a:rPr>
                      <m:t>−1</m:t>
                    </m:r>
                  </m:oMath>
                </a14:m>
                <a:r>
                  <a:rPr lang="en-CA" sz="1333" dirty="0"/>
                  <a:t> whereas the “Adjusted R Square” uses DOF </a:t>
                </a:r>
                <a14:m>
                  <m:oMath xmlns:m="http://schemas.openxmlformats.org/officeDocument/2006/math">
                    <m:r>
                      <a:rPr lang="en-CA" sz="1333" i="1">
                        <a:latin typeface="Cambria Math" panose="02040503050406030204" pitchFamily="18" charset="0"/>
                      </a:rPr>
                      <m:t>𝑛</m:t>
                    </m:r>
                    <m:r>
                      <a:rPr lang="en-CA" sz="1333" i="1">
                        <a:latin typeface="Cambria Math" panose="02040503050406030204" pitchFamily="18" charset="0"/>
                      </a:rPr>
                      <m:t>−</m:t>
                    </m:r>
                    <m:r>
                      <a:rPr lang="en-CA" sz="1333" i="1">
                        <a:latin typeface="Cambria Math" panose="02040503050406030204" pitchFamily="18" charset="0"/>
                      </a:rPr>
                      <m:t>𝑘</m:t>
                    </m:r>
                    <m:r>
                      <a:rPr lang="en-CA" sz="1333" i="1">
                        <a:latin typeface="Cambria Math" panose="02040503050406030204" pitchFamily="18" charset="0"/>
                      </a:rPr>
                      <m:t>−1</m:t>
                    </m:r>
                  </m:oMath>
                </a14:m>
                <a:r>
                  <a:rPr lang="en-CA" sz="1333" dirty="0"/>
                  <a:t>. </a:t>
                </a:r>
              </a:p>
              <a:p>
                <a:endParaRPr lang="en-CA" sz="1333" dirty="0"/>
              </a:p>
              <a:p>
                <a:r>
                  <a:rPr lang="en-CA" sz="1333" dirty="0"/>
                  <a:t>“</a:t>
                </a:r>
                <a:r>
                  <a:rPr lang="en-CA" sz="1333" b="1" dirty="0"/>
                  <a:t>Standard Error</a:t>
                </a:r>
                <a:r>
                  <a:rPr lang="en-CA" sz="1333" dirty="0"/>
                  <a:t>”: typical error between the model and the actual data. Naturally, the smaller this number is, the better. 	</a:t>
                </a:r>
              </a:p>
              <a:p>
                <a:endParaRPr lang="en-CA" sz="1333" dirty="0"/>
              </a:p>
            </p:txBody>
          </p:sp>
        </mc:Choice>
        <mc:Fallback>
          <p:sp>
            <p:nvSpPr>
              <p:cNvPr id="10" name="TextBox 9">
                <a:extLst>
                  <a:ext uri="{FF2B5EF4-FFF2-40B4-BE49-F238E27FC236}">
                    <a16:creationId xmlns:a16="http://schemas.microsoft.com/office/drawing/2014/main" id="{4B5346E4-2667-4511-AF46-428AAA6DECB4}"/>
                  </a:ext>
                </a:extLst>
              </p:cNvPr>
              <p:cNvSpPr txBox="1">
                <a:spLocks noRot="1" noChangeAspect="1" noMove="1" noResize="1" noEditPoints="1" noAdjustHandles="1" noChangeArrowheads="1" noChangeShapeType="1" noTextEdit="1"/>
              </p:cNvSpPr>
              <p:nvPr/>
            </p:nvSpPr>
            <p:spPr>
              <a:xfrm>
                <a:off x="571636" y="1345041"/>
                <a:ext cx="4629732" cy="5015219"/>
              </a:xfrm>
              <a:prstGeom prst="rect">
                <a:avLst/>
              </a:prstGeom>
              <a:blipFill>
                <a:blip r:embed="rId3"/>
                <a:stretch>
                  <a:fillRect l="-395" t="-243"/>
                </a:stretch>
              </a:blipFill>
            </p:spPr>
            <p:txBody>
              <a:bodyPr/>
              <a:lstStyle/>
              <a:p>
                <a:r>
                  <a:rPr lang="en-CA">
                    <a:noFill/>
                  </a:rPr>
                  <a:t> </a:t>
                </a:r>
              </a:p>
            </p:txBody>
          </p:sp>
        </mc:Fallback>
      </mc:AlternateContent>
      <p:sp>
        <p:nvSpPr>
          <p:cNvPr id="3" name="Left Brace 2">
            <a:extLst>
              <a:ext uri="{FF2B5EF4-FFF2-40B4-BE49-F238E27FC236}">
                <a16:creationId xmlns:a16="http://schemas.microsoft.com/office/drawing/2014/main" id="{B094FCEC-397E-D76D-6548-A6FF6F1C5C7A}"/>
              </a:ext>
            </a:extLst>
          </p:cNvPr>
          <p:cNvSpPr/>
          <p:nvPr/>
        </p:nvSpPr>
        <p:spPr>
          <a:xfrm rot="16200000">
            <a:off x="9561042" y="4661255"/>
            <a:ext cx="308919" cy="1241856"/>
          </a:xfrm>
          <a:prstGeom prst="leftBrac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 name="Left Brace 3">
            <a:extLst>
              <a:ext uri="{FF2B5EF4-FFF2-40B4-BE49-F238E27FC236}">
                <a16:creationId xmlns:a16="http://schemas.microsoft.com/office/drawing/2014/main" id="{E67E47E6-1974-D47B-EB43-F6A8D03B5C9E}"/>
              </a:ext>
            </a:extLst>
          </p:cNvPr>
          <p:cNvSpPr/>
          <p:nvPr/>
        </p:nvSpPr>
        <p:spPr>
          <a:xfrm rot="16200000">
            <a:off x="10866157" y="4682433"/>
            <a:ext cx="308919" cy="1199499"/>
          </a:xfrm>
          <a:prstGeom prst="leftBrac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 name="TextBox 6">
            <a:extLst>
              <a:ext uri="{FF2B5EF4-FFF2-40B4-BE49-F238E27FC236}">
                <a16:creationId xmlns:a16="http://schemas.microsoft.com/office/drawing/2014/main" id="{2E1634CD-7758-95EF-8E25-5313C3682272}"/>
              </a:ext>
            </a:extLst>
          </p:cNvPr>
          <p:cNvSpPr txBox="1"/>
          <p:nvPr/>
        </p:nvSpPr>
        <p:spPr>
          <a:xfrm>
            <a:off x="9094573" y="5408749"/>
            <a:ext cx="1431326" cy="600164"/>
          </a:xfrm>
          <a:prstGeom prst="rect">
            <a:avLst/>
          </a:prstGeom>
          <a:noFill/>
        </p:spPr>
        <p:txBody>
          <a:bodyPr wrap="square" rtlCol="0">
            <a:spAutoFit/>
          </a:bodyPr>
          <a:lstStyle/>
          <a:p>
            <a:r>
              <a:rPr lang="en-CA" sz="1100" dirty="0"/>
              <a:t>The default CI is 95% so this will always be provided</a:t>
            </a:r>
          </a:p>
        </p:txBody>
      </p:sp>
      <p:sp>
        <p:nvSpPr>
          <p:cNvPr id="8" name="TextBox 7">
            <a:extLst>
              <a:ext uri="{FF2B5EF4-FFF2-40B4-BE49-F238E27FC236}">
                <a16:creationId xmlns:a16="http://schemas.microsoft.com/office/drawing/2014/main" id="{757E47CF-BD09-7090-3D96-71BD8497B94B}"/>
              </a:ext>
            </a:extLst>
          </p:cNvPr>
          <p:cNvSpPr txBox="1"/>
          <p:nvPr/>
        </p:nvSpPr>
        <p:spPr>
          <a:xfrm>
            <a:off x="10423957" y="5438113"/>
            <a:ext cx="1431326" cy="1107996"/>
          </a:xfrm>
          <a:prstGeom prst="rect">
            <a:avLst/>
          </a:prstGeom>
          <a:noFill/>
        </p:spPr>
        <p:txBody>
          <a:bodyPr wrap="square" rtlCol="0">
            <a:spAutoFit/>
          </a:bodyPr>
          <a:lstStyle/>
          <a:p>
            <a:r>
              <a:rPr lang="en-CA" sz="1100" dirty="0"/>
              <a:t>You can choose to also have Excel provide a different confidence level that would appear here</a:t>
            </a:r>
          </a:p>
        </p:txBody>
      </p:sp>
    </p:spTree>
    <p:extLst>
      <p:ext uri="{BB962C8B-B14F-4D97-AF65-F5344CB8AC3E}">
        <p14:creationId xmlns:p14="http://schemas.microsoft.com/office/powerpoint/2010/main" val="3015714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02782B-8717-D94A-C31F-EDDF05C094C0}"/>
              </a:ext>
            </a:extLst>
          </p:cNvPr>
          <p:cNvSpPr>
            <a:spLocks noGrp="1"/>
          </p:cNvSpPr>
          <p:nvPr>
            <p:ph type="body" sz="quarter" idx="10"/>
          </p:nvPr>
        </p:nvSpPr>
        <p:spPr/>
        <p:txBody>
          <a:bodyPr/>
          <a:lstStyle/>
          <a:p>
            <a:r>
              <a:rPr lang="en-CA" dirty="0"/>
              <a:t>Linear Regression</a:t>
            </a:r>
          </a:p>
        </p:txBody>
      </p:sp>
      <p:sp>
        <p:nvSpPr>
          <p:cNvPr id="9" name="Text Placeholder 2">
            <a:extLst>
              <a:ext uri="{FF2B5EF4-FFF2-40B4-BE49-F238E27FC236}">
                <a16:creationId xmlns:a16="http://schemas.microsoft.com/office/drawing/2014/main" id="{DC3EA440-2FF4-4497-A77F-94882E43C716}"/>
              </a:ext>
            </a:extLst>
          </p:cNvPr>
          <p:cNvSpPr>
            <a:spLocks noGrp="1"/>
          </p:cNvSpPr>
          <p:nvPr>
            <p:ph idx="13"/>
          </p:nvPr>
        </p:nvSpPr>
        <p:spPr/>
        <p:txBody>
          <a:bodyPr/>
          <a:lstStyle/>
          <a:p>
            <a:pPr marL="152396" indent="0">
              <a:buNone/>
            </a:pPr>
            <a:r>
              <a:rPr lang="en-CA" dirty="0">
                <a:solidFill>
                  <a:schemeClr val="tx1"/>
                </a:solidFill>
              </a:rPr>
              <a:t>And we will get a summary table as illustrated below….</a:t>
            </a:r>
          </a:p>
        </p:txBody>
      </p:sp>
      <p:pic>
        <p:nvPicPr>
          <p:cNvPr id="5" name="Picture 4">
            <a:extLst>
              <a:ext uri="{FF2B5EF4-FFF2-40B4-BE49-F238E27FC236}">
                <a16:creationId xmlns:a16="http://schemas.microsoft.com/office/drawing/2014/main" id="{532523B3-CC92-4E53-B409-BF6D9A6F8B81}"/>
              </a:ext>
            </a:extLst>
          </p:cNvPr>
          <p:cNvPicPr>
            <a:picLocks noChangeAspect="1"/>
          </p:cNvPicPr>
          <p:nvPr/>
        </p:nvPicPr>
        <p:blipFill rotWithShape="1">
          <a:blip r:embed="rId2"/>
          <a:srcRect l="1" t="16942" r="74502" b="51556"/>
          <a:stretch/>
        </p:blipFill>
        <p:spPr>
          <a:xfrm>
            <a:off x="5579960" y="2330926"/>
            <a:ext cx="6196440" cy="3204671"/>
          </a:xfrm>
          <a:prstGeom prst="rect">
            <a:avLst/>
          </a:prstGeom>
        </p:spPr>
      </p:pic>
      <p:sp>
        <p:nvSpPr>
          <p:cNvPr id="6" name="Left Brace 5">
            <a:extLst>
              <a:ext uri="{FF2B5EF4-FFF2-40B4-BE49-F238E27FC236}">
                <a16:creationId xmlns:a16="http://schemas.microsoft.com/office/drawing/2014/main" id="{1C3E8FD1-EB4F-4DFF-852B-375A926789DD}"/>
              </a:ext>
            </a:extLst>
          </p:cNvPr>
          <p:cNvSpPr/>
          <p:nvPr/>
        </p:nvSpPr>
        <p:spPr>
          <a:xfrm>
            <a:off x="5201368" y="3762871"/>
            <a:ext cx="378593" cy="697909"/>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4B5346E4-2667-4511-AF46-428AAA6DECB4}"/>
                  </a:ext>
                </a:extLst>
              </p:cNvPr>
              <p:cNvSpPr txBox="1"/>
              <p:nvPr/>
            </p:nvSpPr>
            <p:spPr>
              <a:xfrm>
                <a:off x="505538" y="2789614"/>
                <a:ext cx="4757614" cy="2082173"/>
              </a:xfrm>
              <a:prstGeom prst="rect">
                <a:avLst/>
              </a:prstGeom>
              <a:noFill/>
            </p:spPr>
            <p:txBody>
              <a:bodyPr wrap="square" rtlCol="0">
                <a:spAutoFit/>
              </a:bodyPr>
              <a:lstStyle/>
              <a:p>
                <a:r>
                  <a:rPr lang="en-CA" sz="1333" dirty="0"/>
                  <a:t>Standard ANOVA results testing the hypothesis that the coefficients </a:t>
                </a:r>
                <a14:m>
                  <m:oMath xmlns:m="http://schemas.openxmlformats.org/officeDocument/2006/math">
                    <m:sSub>
                      <m:sSubPr>
                        <m:ctrlPr>
                          <a:rPr lang="en-CA" sz="1333" i="1">
                            <a:latin typeface="Cambria Math" panose="02040503050406030204" pitchFamily="18" charset="0"/>
                          </a:rPr>
                        </m:ctrlPr>
                      </m:sSubPr>
                      <m:e>
                        <m:r>
                          <a:rPr lang="en-CA" sz="1333" i="1">
                            <a:latin typeface="Cambria Math" panose="02040503050406030204" pitchFamily="18" charset="0"/>
                          </a:rPr>
                          <m:t>𝑏</m:t>
                        </m:r>
                      </m:e>
                      <m:sub>
                        <m:r>
                          <a:rPr lang="en-CA" sz="1333" i="1">
                            <a:latin typeface="Cambria Math" panose="02040503050406030204" pitchFamily="18" charset="0"/>
                          </a:rPr>
                          <m:t>0</m:t>
                        </m:r>
                      </m:sub>
                    </m:sSub>
                  </m:oMath>
                </a14:m>
                <a:r>
                  <a:rPr lang="en-CA" sz="1333" dirty="0"/>
                  <a:t>, </a:t>
                </a:r>
                <a14:m>
                  <m:oMath xmlns:m="http://schemas.openxmlformats.org/officeDocument/2006/math">
                    <m:sSub>
                      <m:sSubPr>
                        <m:ctrlPr>
                          <a:rPr lang="en-CA" sz="1333" i="1">
                            <a:latin typeface="Cambria Math" panose="02040503050406030204" pitchFamily="18" charset="0"/>
                          </a:rPr>
                        </m:ctrlPr>
                      </m:sSubPr>
                      <m:e>
                        <m:r>
                          <a:rPr lang="en-CA" sz="1333" i="1">
                            <a:latin typeface="Cambria Math" panose="02040503050406030204" pitchFamily="18" charset="0"/>
                          </a:rPr>
                          <m:t>𝑏</m:t>
                        </m:r>
                      </m:e>
                      <m:sub>
                        <m:r>
                          <a:rPr lang="en-CA" sz="1333" i="1">
                            <a:latin typeface="Cambria Math" panose="02040503050406030204" pitchFamily="18" charset="0"/>
                          </a:rPr>
                          <m:t>1</m:t>
                        </m:r>
                      </m:sub>
                    </m:sSub>
                  </m:oMath>
                </a14:m>
                <a:r>
                  <a:rPr lang="en-CA" sz="1333" dirty="0"/>
                  <a:t> (and more if applicable) are 0. The alternative hypothesis is that they are not (implying some relationship exists between the dependent and explanatory variable). Here, given the extraordinarily small </a:t>
                </a:r>
                <a14:m>
                  <m:oMath xmlns:m="http://schemas.openxmlformats.org/officeDocument/2006/math">
                    <m:r>
                      <a:rPr lang="en-CA" sz="1333" i="1">
                        <a:latin typeface="Cambria Math" panose="02040503050406030204" pitchFamily="18" charset="0"/>
                      </a:rPr>
                      <m:t>𝑝</m:t>
                    </m:r>
                  </m:oMath>
                </a14:m>
                <a:r>
                  <a:rPr lang="en-CA" sz="1333" dirty="0"/>
                  <a:t>-value, we can say that </a:t>
                </a:r>
                <a:r>
                  <a:rPr lang="en-CA" sz="1333" i="1" dirty="0"/>
                  <a:t>at least one</a:t>
                </a:r>
                <a:r>
                  <a:rPr lang="en-CA" sz="1333" dirty="0"/>
                  <a:t> of the coefficients are definitely not 0. This uses the Fisher </a:t>
                </a:r>
                <a14:m>
                  <m:oMath xmlns:m="http://schemas.openxmlformats.org/officeDocument/2006/math">
                    <m:r>
                      <a:rPr lang="en-CA" sz="1333" i="1" dirty="0" smtClean="0">
                        <a:latin typeface="Cambria Math" panose="02040503050406030204" pitchFamily="18" charset="0"/>
                      </a:rPr>
                      <m:t>𝐹</m:t>
                    </m:r>
                  </m:oMath>
                </a14:m>
                <a:r>
                  <a:rPr lang="en-CA" sz="1333" dirty="0"/>
                  <a:t>-test. </a:t>
                </a:r>
              </a:p>
              <a:p>
                <a:endParaRPr lang="en-CA" sz="1333" dirty="0"/>
              </a:p>
              <a:p>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0</m:t>
                        </m:r>
                      </m:sub>
                    </m:sSub>
                    <m:r>
                      <a:rPr lang="en-CA" b="0" i="1" smtClean="0">
                        <a:latin typeface="Cambria Math" panose="02040503050406030204" pitchFamily="18" charset="0"/>
                      </a:rPr>
                      <m:t>:  </m:t>
                    </m:r>
                    <m:sSub>
                      <m:sSubPr>
                        <m:ctrlPr>
                          <a:rPr lang="en-CA" b="0" i="1" smtClean="0">
                            <a:latin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𝛽</m:t>
                        </m:r>
                      </m:e>
                      <m:sub>
                        <m:r>
                          <a:rPr lang="en-CA" b="0" i="1" smtClean="0">
                            <a:latin typeface="Cambria Math" panose="02040503050406030204" pitchFamily="18" charset="0"/>
                          </a:rPr>
                          <m:t>𝑖</m:t>
                        </m:r>
                      </m:sub>
                    </m:sSub>
                    <m:r>
                      <a:rPr lang="en-CA" b="0" i="1" smtClean="0">
                        <a:latin typeface="Cambria Math" panose="02040503050406030204" pitchFamily="18" charset="0"/>
                      </a:rPr>
                      <m:t>=0 </m:t>
                    </m:r>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𝑖</m:t>
                    </m:r>
                  </m:oMath>
                </a14:m>
                <a:r>
                  <a:rPr lang="en-CA" dirty="0"/>
                  <a:t> </a:t>
                </a:r>
              </a:p>
              <a:p>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𝐻</m:t>
                        </m:r>
                      </m:e>
                      <m:sub>
                        <m:r>
                          <a:rPr lang="en-CA" b="0" i="1" smtClean="0">
                            <a:latin typeface="Cambria Math" panose="02040503050406030204" pitchFamily="18" charset="0"/>
                          </a:rPr>
                          <m:t>𝑎</m:t>
                        </m:r>
                      </m:sub>
                    </m:sSub>
                    <m:r>
                      <a:rPr lang="en-CA" b="0" i="1" smtClean="0">
                        <a:latin typeface="Cambria Math" panose="02040503050406030204" pitchFamily="18" charset="0"/>
                      </a:rPr>
                      <m:t>:  </m:t>
                    </m:r>
                    <m:r>
                      <a:rPr lang="en-CA" b="0" i="1" smtClean="0">
                        <a:latin typeface="Cambria Math" panose="02040503050406030204" pitchFamily="18" charset="0"/>
                        <a:ea typeface="Cambria Math" panose="02040503050406030204" pitchFamily="18" charset="0"/>
                      </a:rPr>
                      <m:t>∃ </m:t>
                    </m:r>
                    <m:sSub>
                      <m:sSubPr>
                        <m:ctrlPr>
                          <a:rPr lang="en-CA" b="0" i="1" smtClean="0">
                            <a:latin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𝛽</m:t>
                        </m:r>
                      </m:e>
                      <m:sub>
                        <m:r>
                          <a:rPr lang="en-CA" b="0" i="1" smtClean="0">
                            <a:latin typeface="Cambria Math" panose="02040503050406030204" pitchFamily="18" charset="0"/>
                          </a:rPr>
                          <m:t>𝑖</m:t>
                        </m:r>
                      </m:sub>
                    </m:sSub>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b="0" i="1" smtClean="0">
                            <a:latin typeface="Cambria Math" panose="02040503050406030204" pitchFamily="18" charset="0"/>
                          </a:rPr>
                          <m:t> </m:t>
                        </m:r>
                        <m:r>
                          <a:rPr lang="en-CA" i="1">
                            <a:latin typeface="Cambria Math" panose="02040503050406030204" pitchFamily="18" charset="0"/>
                            <a:ea typeface="Cambria Math" panose="02040503050406030204" pitchFamily="18" charset="0"/>
                          </a:rPr>
                          <m:t>𝛽</m:t>
                        </m:r>
                      </m:e>
                      <m:sub>
                        <m:r>
                          <a:rPr lang="en-CA" i="1">
                            <a:latin typeface="Cambria Math" panose="02040503050406030204" pitchFamily="18" charset="0"/>
                          </a:rPr>
                          <m:t>𝑖</m:t>
                        </m:r>
                      </m:sub>
                    </m:sSub>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rPr>
                      <m:t>0 </m:t>
                    </m:r>
                  </m:oMath>
                </a14:m>
                <a:r>
                  <a:rPr lang="en-CA" dirty="0"/>
                  <a:t> </a:t>
                </a:r>
              </a:p>
            </p:txBody>
          </p:sp>
        </mc:Choice>
        <mc:Fallback>
          <p:sp>
            <p:nvSpPr>
              <p:cNvPr id="10" name="TextBox 9">
                <a:extLst>
                  <a:ext uri="{FF2B5EF4-FFF2-40B4-BE49-F238E27FC236}">
                    <a16:creationId xmlns:a16="http://schemas.microsoft.com/office/drawing/2014/main" id="{4B5346E4-2667-4511-AF46-428AAA6DECB4}"/>
                  </a:ext>
                </a:extLst>
              </p:cNvPr>
              <p:cNvSpPr txBox="1">
                <a:spLocks noRot="1" noChangeAspect="1" noMove="1" noResize="1" noEditPoints="1" noAdjustHandles="1" noChangeArrowheads="1" noChangeShapeType="1" noTextEdit="1"/>
              </p:cNvSpPr>
              <p:nvPr/>
            </p:nvSpPr>
            <p:spPr>
              <a:xfrm>
                <a:off x="505538" y="2789614"/>
                <a:ext cx="4757614" cy="2082173"/>
              </a:xfrm>
              <a:prstGeom prst="rect">
                <a:avLst/>
              </a:prstGeom>
              <a:blipFill>
                <a:blip r:embed="rId3"/>
                <a:stretch>
                  <a:fillRect l="-385" t="-587" r="-1026" b="-1466"/>
                </a:stretch>
              </a:blipFill>
            </p:spPr>
            <p:txBody>
              <a:bodyPr/>
              <a:lstStyle/>
              <a:p>
                <a:r>
                  <a:rPr lang="en-CA">
                    <a:noFill/>
                  </a:rPr>
                  <a:t> </a:t>
                </a:r>
              </a:p>
            </p:txBody>
          </p:sp>
        </mc:Fallback>
      </mc:AlternateContent>
    </p:spTree>
    <p:extLst>
      <p:ext uri="{BB962C8B-B14F-4D97-AF65-F5344CB8AC3E}">
        <p14:creationId xmlns:p14="http://schemas.microsoft.com/office/powerpoint/2010/main" val="1616906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C5E5A6B-6BC1-2AEF-E062-0660CD2A7E6A}"/>
              </a:ext>
            </a:extLst>
          </p:cNvPr>
          <p:cNvSpPr>
            <a:spLocks noGrp="1"/>
          </p:cNvSpPr>
          <p:nvPr>
            <p:ph type="body" sz="quarter" idx="10"/>
          </p:nvPr>
        </p:nvSpPr>
        <p:spPr/>
        <p:txBody>
          <a:bodyPr/>
          <a:lstStyle/>
          <a:p>
            <a:r>
              <a:rPr lang="en-CA" dirty="0"/>
              <a:t>Linear Regression</a:t>
            </a:r>
          </a:p>
        </p:txBody>
      </p:sp>
      <p:sp>
        <p:nvSpPr>
          <p:cNvPr id="9" name="Text Placeholder 2">
            <a:extLst>
              <a:ext uri="{FF2B5EF4-FFF2-40B4-BE49-F238E27FC236}">
                <a16:creationId xmlns:a16="http://schemas.microsoft.com/office/drawing/2014/main" id="{DC3EA440-2FF4-4497-A77F-94882E43C716}"/>
              </a:ext>
            </a:extLst>
          </p:cNvPr>
          <p:cNvSpPr>
            <a:spLocks noGrp="1"/>
          </p:cNvSpPr>
          <p:nvPr>
            <p:ph idx="13"/>
          </p:nvPr>
        </p:nvSpPr>
        <p:spPr/>
        <p:txBody>
          <a:bodyPr/>
          <a:lstStyle/>
          <a:p>
            <a:pPr marL="152396" indent="0">
              <a:buNone/>
            </a:pPr>
            <a:r>
              <a:rPr lang="en-CA" dirty="0">
                <a:solidFill>
                  <a:schemeClr val="tx1"/>
                </a:solidFill>
              </a:rPr>
              <a:t>And we will get a summary table as illustrated below….</a:t>
            </a:r>
          </a:p>
        </p:txBody>
      </p:sp>
      <p:pic>
        <p:nvPicPr>
          <p:cNvPr id="5" name="Picture 4">
            <a:extLst>
              <a:ext uri="{FF2B5EF4-FFF2-40B4-BE49-F238E27FC236}">
                <a16:creationId xmlns:a16="http://schemas.microsoft.com/office/drawing/2014/main" id="{532523B3-CC92-4E53-B409-BF6D9A6F8B81}"/>
              </a:ext>
            </a:extLst>
          </p:cNvPr>
          <p:cNvPicPr>
            <a:picLocks noChangeAspect="1"/>
          </p:cNvPicPr>
          <p:nvPr/>
        </p:nvPicPr>
        <p:blipFill rotWithShape="1">
          <a:blip r:embed="rId2"/>
          <a:srcRect l="1" t="16942" r="74502" b="51556"/>
          <a:stretch/>
        </p:blipFill>
        <p:spPr>
          <a:xfrm>
            <a:off x="5579960" y="2330926"/>
            <a:ext cx="6196440" cy="3204671"/>
          </a:xfrm>
          <a:prstGeom prst="rect">
            <a:avLst/>
          </a:prstGeom>
        </p:spPr>
      </p:pic>
      <p:sp>
        <p:nvSpPr>
          <p:cNvPr id="6" name="Left Brace 5">
            <a:extLst>
              <a:ext uri="{FF2B5EF4-FFF2-40B4-BE49-F238E27FC236}">
                <a16:creationId xmlns:a16="http://schemas.microsoft.com/office/drawing/2014/main" id="{1C3E8FD1-EB4F-4DFF-852B-375A926789DD}"/>
              </a:ext>
            </a:extLst>
          </p:cNvPr>
          <p:cNvSpPr/>
          <p:nvPr/>
        </p:nvSpPr>
        <p:spPr>
          <a:xfrm>
            <a:off x="5419084" y="4641785"/>
            <a:ext cx="160876" cy="446771"/>
          </a:xfrm>
          <a:prstGeom prst="lef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B5346E4-2667-4511-AF46-428AAA6DECB4}"/>
                  </a:ext>
                </a:extLst>
              </p:cNvPr>
              <p:cNvSpPr txBox="1"/>
              <p:nvPr/>
            </p:nvSpPr>
            <p:spPr>
              <a:xfrm>
                <a:off x="616553" y="3933260"/>
                <a:ext cx="4629732" cy="1938416"/>
              </a:xfrm>
              <a:prstGeom prst="rect">
                <a:avLst/>
              </a:prstGeom>
              <a:noFill/>
            </p:spPr>
            <p:txBody>
              <a:bodyPr wrap="square" rtlCol="0">
                <a:spAutoFit/>
              </a:bodyPr>
              <a:lstStyle/>
              <a:p>
                <a:r>
                  <a:rPr lang="en-CA" sz="1333" dirty="0"/>
                  <a:t>Sometimes we will obtain rather unhelpful coefficients if using the equation on the scatter plot (like “1E8”). I can obtain reporting of more digits in the coefficient from here. I also get </a:t>
                </a:r>
                <a14:m>
                  <m:oMath xmlns:m="http://schemas.openxmlformats.org/officeDocument/2006/math">
                    <m:r>
                      <a:rPr lang="en-CA" sz="1333" i="1">
                        <a:latin typeface="Cambria Math" panose="02040503050406030204" pitchFamily="18" charset="0"/>
                      </a:rPr>
                      <m:t>𝑝</m:t>
                    </m:r>
                  </m:oMath>
                </a14:m>
                <a:r>
                  <a:rPr lang="en-CA" sz="1333" dirty="0"/>
                  <a:t>-values by coefficient (unlike in the ANOVA table). When doing </a:t>
                </a:r>
                <a:r>
                  <a:rPr lang="en-CA" sz="1333" i="1" dirty="0"/>
                  <a:t>multiple</a:t>
                </a:r>
                <a:r>
                  <a:rPr lang="en-CA" sz="1333" dirty="0"/>
                  <a:t> linear regression, this tells me which among the explanatory variables is useful and which are not. It also gives me a 95% confidence interval (by default) on the coefficient’s values. </a:t>
                </a:r>
              </a:p>
              <a:p>
                <a:endParaRPr lang="en-CA" sz="1333" dirty="0"/>
              </a:p>
            </p:txBody>
          </p:sp>
        </mc:Choice>
        <mc:Fallback xmlns="">
          <p:sp>
            <p:nvSpPr>
              <p:cNvPr id="10" name="TextBox 9">
                <a:extLst>
                  <a:ext uri="{FF2B5EF4-FFF2-40B4-BE49-F238E27FC236}">
                    <a16:creationId xmlns:a16="http://schemas.microsoft.com/office/drawing/2014/main" id="{4B5346E4-2667-4511-AF46-428AAA6DECB4}"/>
                  </a:ext>
                </a:extLst>
              </p:cNvPr>
              <p:cNvSpPr txBox="1">
                <a:spLocks noRot="1" noChangeAspect="1" noMove="1" noResize="1" noEditPoints="1" noAdjustHandles="1" noChangeArrowheads="1" noChangeShapeType="1" noTextEdit="1"/>
              </p:cNvSpPr>
              <p:nvPr/>
            </p:nvSpPr>
            <p:spPr>
              <a:xfrm>
                <a:off x="616553" y="3933260"/>
                <a:ext cx="4629732" cy="1938416"/>
              </a:xfrm>
              <a:prstGeom prst="rect">
                <a:avLst/>
              </a:prstGeom>
              <a:blipFill>
                <a:blip r:embed="rId3"/>
                <a:stretch>
                  <a:fillRect l="-263" t="-629" r="-658"/>
                </a:stretch>
              </a:blipFill>
            </p:spPr>
            <p:txBody>
              <a:bodyPr/>
              <a:lstStyle/>
              <a:p>
                <a:r>
                  <a:rPr lang="en-CA">
                    <a:noFill/>
                  </a:rPr>
                  <a:t> </a:t>
                </a:r>
              </a:p>
            </p:txBody>
          </p:sp>
        </mc:Fallback>
      </mc:AlternateContent>
    </p:spTree>
    <p:extLst>
      <p:ext uri="{BB962C8B-B14F-4D97-AF65-F5344CB8AC3E}">
        <p14:creationId xmlns:p14="http://schemas.microsoft.com/office/powerpoint/2010/main" val="3233078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90F772-113B-716F-A89A-79C40008BB5A}"/>
              </a:ext>
            </a:extLst>
          </p:cNvPr>
          <p:cNvSpPr>
            <a:spLocks noGrp="1"/>
          </p:cNvSpPr>
          <p:nvPr>
            <p:ph type="body" sz="quarter" idx="10"/>
          </p:nvPr>
        </p:nvSpPr>
        <p:spPr/>
        <p:txBody>
          <a:bodyPr/>
          <a:lstStyle/>
          <a:p>
            <a:r>
              <a:rPr lang="en-CA" dirty="0"/>
              <a:t>Linear Regression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FBA85A40-C9AE-4D2E-9E2D-07B63386711F}"/>
                  </a:ext>
                </a:extLst>
              </p:cNvPr>
              <p:cNvSpPr>
                <a:spLocks noGrp="1"/>
              </p:cNvSpPr>
              <p:nvPr>
                <p:ph idx="13"/>
              </p:nvPr>
            </p:nvSpPr>
            <p:spPr>
              <a:xfrm>
                <a:off x="742109" y="1143000"/>
                <a:ext cx="10618176" cy="457200"/>
              </a:xfrm>
            </p:spPr>
            <p:txBody>
              <a:bodyPr/>
              <a:lstStyle/>
              <a:p>
                <a:pPr marL="152396" indent="0">
                  <a:buNone/>
                </a:pPr>
                <a:r>
                  <a:rPr lang="en-CA" b="0" dirty="0">
                    <a:solidFill>
                      <a:schemeClr val="tx1"/>
                    </a:solidFill>
                  </a:rPr>
                  <a:t>If I chose to include the residual plots, Excel will provide the following in this example. The residual is the error between the model and the observed data. If I can discern a noticeable pattern to the data then my model is missing an explanatory variable. It should appear simply as noise. </a:t>
                </a:r>
              </a:p>
              <a:p>
                <a:pPr marL="152396" indent="0">
                  <a:buNone/>
                </a:pPr>
                <a:endParaRPr lang="en-CA" b="0" dirty="0"/>
              </a:p>
              <a:p>
                <a:pPr marL="152396" indent="0">
                  <a:buNone/>
                </a:pPr>
                <a:r>
                  <a:rPr lang="en-CA" b="0" dirty="0"/>
                  <a:t>A residual is the difference between the actual observed value and the value predicted by our regression model:</a:t>
                </a:r>
              </a:p>
              <a:p>
                <a:pPr marL="152396"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𝜀</m:t>
                          </m:r>
                        </m:e>
                        <m:sub>
                          <m:r>
                            <a:rPr lang="en-CA" b="0" i="1" smtClean="0">
                              <a:latin typeface="Cambria Math" panose="02040503050406030204" pitchFamily="18" charset="0"/>
                              <a:ea typeface="Cambria Math" panose="02040503050406030204" pitchFamily="18" charset="0"/>
                            </a:rPr>
                            <m:t>𝑖</m:t>
                          </m:r>
                        </m:sub>
                      </m:sSub>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𝑦</m:t>
                          </m:r>
                        </m:e>
                        <m:sub>
                          <m:r>
                            <a:rPr lang="en-CA" b="0" i="1" smtClean="0">
                              <a:latin typeface="Cambria Math" panose="02040503050406030204" pitchFamily="18" charset="0"/>
                              <a:ea typeface="Cambria Math" panose="02040503050406030204" pitchFamily="18" charset="0"/>
                            </a:rPr>
                            <m:t>𝑖</m:t>
                          </m:r>
                        </m:sub>
                      </m:sSub>
                      <m:r>
                        <a:rPr lang="en-CA" b="0" i="1" smtClean="0">
                          <a:latin typeface="Cambria Math" panose="02040503050406030204" pitchFamily="18" charset="0"/>
                          <a:ea typeface="Cambria Math" panose="02040503050406030204" pitchFamily="18" charset="0"/>
                        </a:rPr>
                        <m:t>−</m:t>
                      </m:r>
                      <m:acc>
                        <m:accPr>
                          <m:chr m:val="̂"/>
                          <m:ctrlPr>
                            <a:rPr lang="en-CA" b="0" i="1" smtClean="0">
                              <a:latin typeface="Cambria Math" panose="02040503050406030204" pitchFamily="18" charset="0"/>
                              <a:ea typeface="Cambria Math" panose="02040503050406030204" pitchFamily="18" charset="0"/>
                            </a:rPr>
                          </m:ctrlPr>
                        </m:accPr>
                        <m:e>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𝑦</m:t>
                              </m:r>
                            </m:e>
                            <m:sub>
                              <m:r>
                                <a:rPr lang="en-CA" b="0" i="1" smtClean="0">
                                  <a:latin typeface="Cambria Math" panose="02040503050406030204" pitchFamily="18" charset="0"/>
                                  <a:ea typeface="Cambria Math" panose="02040503050406030204" pitchFamily="18" charset="0"/>
                                </a:rPr>
                                <m:t>𝑖</m:t>
                              </m:r>
                            </m:sub>
                          </m:sSub>
                        </m:e>
                      </m:acc>
                    </m:oMath>
                  </m:oMathPara>
                </a14:m>
                <a:endParaRPr lang="en-CA" b="0" dirty="0"/>
              </a:p>
              <a:p>
                <a:pPr marL="152396" indent="0">
                  <a:buNone/>
                </a:pPr>
                <a:endParaRPr lang="en-CA" b="0" dirty="0"/>
              </a:p>
              <a:p>
                <a:pPr marL="152396" indent="0">
                  <a:buNone/>
                </a:pPr>
                <a:endParaRPr lang="en-CA" b="0" dirty="0"/>
              </a:p>
              <a:p>
                <a:pPr marL="152396" indent="0">
                  <a:buNone/>
                </a:pPr>
                <a:endParaRPr lang="en-CA" b="0" dirty="0">
                  <a:solidFill>
                    <a:schemeClr val="tx1"/>
                  </a:solidFill>
                </a:endParaRPr>
              </a:p>
            </p:txBody>
          </p:sp>
        </mc:Choice>
        <mc:Fallback>
          <p:sp>
            <p:nvSpPr>
              <p:cNvPr id="3" name="Text Placeholder 2">
                <a:extLst>
                  <a:ext uri="{FF2B5EF4-FFF2-40B4-BE49-F238E27FC236}">
                    <a16:creationId xmlns:a16="http://schemas.microsoft.com/office/drawing/2014/main" id="{FBA85A40-C9AE-4D2E-9E2D-07B63386711F}"/>
                  </a:ext>
                </a:extLst>
              </p:cNvPr>
              <p:cNvSpPr>
                <a:spLocks noGrp="1" noRot="1" noChangeAspect="1" noMove="1" noResize="1" noEditPoints="1" noAdjustHandles="1" noChangeArrowheads="1" noChangeShapeType="1" noTextEdit="1"/>
              </p:cNvSpPr>
              <p:nvPr>
                <p:ph idx="13"/>
              </p:nvPr>
            </p:nvSpPr>
            <p:spPr>
              <a:xfrm>
                <a:off x="742109" y="1143000"/>
                <a:ext cx="10618176" cy="457200"/>
              </a:xfrm>
              <a:blipFill>
                <a:blip r:embed="rId2"/>
                <a:stretch>
                  <a:fillRect t="-10667" b="-602667"/>
                </a:stretch>
              </a:blipFill>
            </p:spPr>
            <p:txBody>
              <a:bodyPr/>
              <a:lstStyle/>
              <a:p>
                <a:r>
                  <a:rPr lang="en-CA">
                    <a:noFill/>
                  </a:rPr>
                  <a:t> </a:t>
                </a:r>
              </a:p>
            </p:txBody>
          </p:sp>
        </mc:Fallback>
      </mc:AlternateContent>
      <p:graphicFrame>
        <p:nvGraphicFramePr>
          <p:cNvPr id="4" name="Chart 3">
            <a:extLst>
              <a:ext uri="{FF2B5EF4-FFF2-40B4-BE49-F238E27FC236}">
                <a16:creationId xmlns:a16="http://schemas.microsoft.com/office/drawing/2014/main" id="{4FCB0764-ECAC-49CA-A5A5-756DA3169672}"/>
              </a:ext>
            </a:extLst>
          </p:cNvPr>
          <p:cNvGraphicFramePr>
            <a:graphicFrameLocks/>
          </p:cNvGraphicFramePr>
          <p:nvPr>
            <p:extLst>
              <p:ext uri="{D42A27DB-BD31-4B8C-83A1-F6EECF244321}">
                <p14:modId xmlns:p14="http://schemas.microsoft.com/office/powerpoint/2010/main" val="3348503713"/>
              </p:ext>
            </p:extLst>
          </p:nvPr>
        </p:nvGraphicFramePr>
        <p:xfrm>
          <a:off x="3581400" y="4495800"/>
          <a:ext cx="4287237" cy="19946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0805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8880E95-E7BE-36A8-C511-65042FDBC220}"/>
              </a:ext>
            </a:extLst>
          </p:cNvPr>
          <p:cNvSpPr>
            <a:spLocks noGrp="1"/>
          </p:cNvSpPr>
          <p:nvPr>
            <p:ph type="body" sz="quarter" idx="10"/>
          </p:nvPr>
        </p:nvSpPr>
        <p:spPr/>
        <p:txBody>
          <a:bodyPr/>
          <a:lstStyle/>
          <a:p>
            <a:r>
              <a:rPr lang="en-CA" dirty="0"/>
              <a:t>Linear Regression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FBA85A40-C9AE-4D2E-9E2D-07B63386711F}"/>
                  </a:ext>
                </a:extLst>
              </p:cNvPr>
              <p:cNvSpPr>
                <a:spLocks noGrp="1"/>
              </p:cNvSpPr>
              <p:nvPr>
                <p:ph idx="13"/>
              </p:nvPr>
            </p:nvSpPr>
            <p:spPr>
              <a:xfrm>
                <a:off x="729139" y="1066800"/>
                <a:ext cx="10618176" cy="457200"/>
              </a:xfrm>
            </p:spPr>
            <p:txBody>
              <a:bodyPr/>
              <a:lstStyle/>
              <a:p>
                <a:pPr marL="152396" indent="0">
                  <a:buNone/>
                </a:pPr>
                <a:r>
                  <a:rPr lang="en-CA" b="0" dirty="0"/>
                  <a:t>The residual plot helps us test some of our assumptions about the regression model. When we do regression, we assume:</a:t>
                </a:r>
              </a:p>
              <a:p>
                <a:pPr marL="609596" indent="-457200">
                  <a:buAutoNum type="arabicParenR"/>
                </a:pPr>
                <a:r>
                  <a:rPr lang="en-CA" b="0" dirty="0"/>
                  <a:t>A linear relationship between dependent (</a:t>
                </a:r>
                <a14:m>
                  <m:oMath xmlns:m="http://schemas.openxmlformats.org/officeDocument/2006/math">
                    <m:r>
                      <a:rPr lang="en-CA" b="0" i="1" smtClean="0">
                        <a:latin typeface="Cambria Math" panose="02040503050406030204" pitchFamily="18" charset="0"/>
                      </a:rPr>
                      <m:t>𝑦</m:t>
                    </m:r>
                  </m:oMath>
                </a14:m>
                <a:r>
                  <a:rPr lang="en-CA" b="0" dirty="0"/>
                  <a:t>) and independent (</a:t>
                </a:r>
                <a14:m>
                  <m:oMath xmlns:m="http://schemas.openxmlformats.org/officeDocument/2006/math">
                    <m:r>
                      <a:rPr lang="en-CA" b="0" i="1" smtClean="0">
                        <a:latin typeface="Cambria Math" panose="02040503050406030204" pitchFamily="18" charset="0"/>
                      </a:rPr>
                      <m:t>𝑥</m:t>
                    </m:r>
                  </m:oMath>
                </a14:m>
                <a:r>
                  <a:rPr lang="en-CA" b="0" dirty="0"/>
                  <a:t>) variables so we shouldn’t see a non-linear pattern emerge in the residual plot.</a:t>
                </a:r>
              </a:p>
              <a:p>
                <a:pPr marL="609596" indent="-457200">
                  <a:buAutoNum type="arabicParenR"/>
                </a:pPr>
                <a:r>
                  <a:rPr lang="en-CA" b="0" dirty="0"/>
                  <a:t>Constant variances (i.e., “homoscedasticity”). So we shouldn’t see the scale of the residuals increasing or decreasing as we change the independent variable.</a:t>
                </a:r>
              </a:p>
              <a:p>
                <a:pPr marL="609596" indent="-457200">
                  <a:buAutoNum type="arabicParenR"/>
                </a:pPr>
                <a:r>
                  <a:rPr lang="en-CA" b="0" dirty="0"/>
                  <a:t>Residuals are independent so we shouldn’t see a negative or positive trend in the residuals.</a:t>
                </a:r>
              </a:p>
              <a:p>
                <a:pPr marL="609596" indent="-457200">
                  <a:buAutoNum type="arabicParenR"/>
                </a:pPr>
                <a:r>
                  <a:rPr lang="en-CA" b="0" dirty="0"/>
                  <a:t>Residuals are normally distributed.</a:t>
                </a:r>
              </a:p>
              <a:p>
                <a:pPr marL="152396" indent="0">
                  <a:buNone/>
                </a:pPr>
                <a:endParaRPr lang="en-CA" b="0" dirty="0"/>
              </a:p>
              <a:p>
                <a:pPr marL="152396" indent="0">
                  <a:buNone/>
                </a:pPr>
                <a:endParaRPr lang="en-CA" b="0" dirty="0"/>
              </a:p>
              <a:p>
                <a:pPr marL="152396" indent="0">
                  <a:buNone/>
                </a:pPr>
                <a:endParaRPr lang="en-CA" b="0" dirty="0">
                  <a:solidFill>
                    <a:schemeClr val="tx1"/>
                  </a:solidFill>
                </a:endParaRPr>
              </a:p>
            </p:txBody>
          </p:sp>
        </mc:Choice>
        <mc:Fallback>
          <p:sp>
            <p:nvSpPr>
              <p:cNvPr id="3" name="Text Placeholder 2">
                <a:extLst>
                  <a:ext uri="{FF2B5EF4-FFF2-40B4-BE49-F238E27FC236}">
                    <a16:creationId xmlns:a16="http://schemas.microsoft.com/office/drawing/2014/main" id="{FBA85A40-C9AE-4D2E-9E2D-07B63386711F}"/>
                  </a:ext>
                </a:extLst>
              </p:cNvPr>
              <p:cNvSpPr>
                <a:spLocks noGrp="1" noRot="1" noChangeAspect="1" noMove="1" noResize="1" noEditPoints="1" noAdjustHandles="1" noChangeArrowheads="1" noChangeShapeType="1" noTextEdit="1"/>
              </p:cNvSpPr>
              <p:nvPr>
                <p:ph idx="13"/>
              </p:nvPr>
            </p:nvSpPr>
            <p:spPr>
              <a:xfrm>
                <a:off x="729139" y="1066800"/>
                <a:ext cx="10618176" cy="457200"/>
              </a:xfrm>
              <a:blipFill>
                <a:blip r:embed="rId2"/>
                <a:stretch>
                  <a:fillRect t="-10667" b="-734667"/>
                </a:stretch>
              </a:blipFill>
            </p:spPr>
            <p:txBody>
              <a:bodyPr/>
              <a:lstStyle/>
              <a:p>
                <a:r>
                  <a:rPr lang="en-CA">
                    <a:noFill/>
                  </a:rPr>
                  <a:t> </a:t>
                </a:r>
              </a:p>
            </p:txBody>
          </p:sp>
        </mc:Fallback>
      </mc:AlternateContent>
      <p:graphicFrame>
        <p:nvGraphicFramePr>
          <p:cNvPr id="4" name="Chart 3">
            <a:extLst>
              <a:ext uri="{FF2B5EF4-FFF2-40B4-BE49-F238E27FC236}">
                <a16:creationId xmlns:a16="http://schemas.microsoft.com/office/drawing/2014/main" id="{4FCB0764-ECAC-49CA-A5A5-756DA3169672}"/>
              </a:ext>
            </a:extLst>
          </p:cNvPr>
          <p:cNvGraphicFramePr>
            <a:graphicFrameLocks/>
          </p:cNvGraphicFramePr>
          <p:nvPr>
            <p:extLst>
              <p:ext uri="{D42A27DB-BD31-4B8C-83A1-F6EECF244321}">
                <p14:modId xmlns:p14="http://schemas.microsoft.com/office/powerpoint/2010/main" val="986378501"/>
              </p:ext>
            </p:extLst>
          </p:nvPr>
        </p:nvGraphicFramePr>
        <p:xfrm>
          <a:off x="6477000" y="4191000"/>
          <a:ext cx="4287237" cy="19946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78029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81D8A9-06CC-92AA-FFD0-93750233DB0C}"/>
              </a:ext>
            </a:extLst>
          </p:cNvPr>
          <p:cNvSpPr>
            <a:spLocks noGrp="1"/>
          </p:cNvSpPr>
          <p:nvPr>
            <p:ph type="body" sz="quarter" idx="10"/>
          </p:nvPr>
        </p:nvSpPr>
        <p:spPr/>
        <p:txBody>
          <a:bodyPr/>
          <a:lstStyle/>
          <a:p>
            <a:r>
              <a:rPr lang="en-CA" dirty="0"/>
              <a:t>Linear Regression</a:t>
            </a:r>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8F166C57-FA08-8BF9-59D2-57AF5A1CF62E}"/>
                  </a:ext>
                </a:extLst>
              </p:cNvPr>
              <p:cNvSpPr>
                <a:spLocks noGrp="1"/>
              </p:cNvSpPr>
              <p:nvPr>
                <p:ph idx="13"/>
              </p:nvPr>
            </p:nvSpPr>
            <p:spPr>
              <a:xfrm>
                <a:off x="735624" y="1371600"/>
                <a:ext cx="10922976" cy="457200"/>
              </a:xfrm>
            </p:spPr>
            <p:txBody>
              <a:bodyPr/>
              <a:lstStyle/>
              <a:p>
                <a:pPr marL="0" indent="0">
                  <a:buNone/>
                </a:pPr>
                <a:r>
                  <a:rPr lang="en-CA" b="0" dirty="0"/>
                  <a:t>Simple linear regression is premised on a strategy of “Least-Squared Regression”. The equations given at the start of this lecture are defined such that they minimize the sum of squared error (SSE)</a:t>
                </a:r>
              </a:p>
              <a:p>
                <a:pPr marL="0" indent="0">
                  <a:buNone/>
                </a:pPr>
                <a:endParaRPr lang="en-CA" b="0"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𝑆𝑆𝐸</m:t>
                      </m:r>
                      <m:r>
                        <a:rPr lang="en-CA" b="0" i="1" smtClean="0">
                          <a:latin typeface="Cambria Math" panose="02040503050406030204" pitchFamily="18" charset="0"/>
                        </a:rPr>
                        <m:t>=</m:t>
                      </m:r>
                      <m:nary>
                        <m:naryPr>
                          <m:chr m:val="∑"/>
                          <m:subHide m:val="on"/>
                          <m:supHide m:val="on"/>
                          <m:ctrlPr>
                            <a:rPr lang="en-CA" b="0" i="1" smtClean="0">
                              <a:latin typeface="Cambria Math" panose="02040503050406030204" pitchFamily="18" charset="0"/>
                            </a:rPr>
                          </m:ctrlPr>
                        </m:naryPr>
                        <m:sub/>
                        <m:sup/>
                        <m:e>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r>
                                    <a:rPr lang="en-CA" b="0" i="1" smtClean="0">
                                      <a:latin typeface="Cambria Math" panose="02040503050406030204" pitchFamily="18" charset="0"/>
                                    </a:rPr>
                                    <m:t>𝑦</m:t>
                                  </m:r>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𝑦</m:t>
                                      </m:r>
                                    </m:e>
                                  </m:acc>
                                </m:e>
                              </m:d>
                            </m:e>
                            <m:sup>
                              <m:r>
                                <a:rPr lang="en-CA" b="0" i="1" smtClean="0">
                                  <a:latin typeface="Cambria Math" panose="02040503050406030204" pitchFamily="18" charset="0"/>
                                </a:rPr>
                                <m:t>2</m:t>
                              </m:r>
                            </m:sup>
                          </m:sSup>
                        </m:e>
                      </m:nary>
                    </m:oMath>
                  </m:oMathPara>
                </a14:m>
                <a:endParaRPr lang="en-CA" b="0" dirty="0"/>
              </a:p>
              <a:p>
                <a:pPr marL="0" indent="0">
                  <a:buNone/>
                </a:pPr>
                <a:r>
                  <a:rPr lang="en-CA" b="0" dirty="0"/>
                  <a:t>The </a:t>
                </a:r>
                <a:r>
                  <a:rPr lang="en-CA" b="0" i="1" dirty="0"/>
                  <a:t>Standard Error</a:t>
                </a:r>
                <a:r>
                  <a:rPr lang="en-CA" b="0" dirty="0"/>
                  <a:t> is:</a:t>
                </a:r>
              </a:p>
              <a:p>
                <a:pPr marL="0" indent="0">
                  <a:buNone/>
                </a:pPr>
                <a14:m>
                  <m:oMathPara xmlns:m="http://schemas.openxmlformats.org/officeDocument/2006/math">
                    <m:oMathParaPr>
                      <m:jc m:val="centerGroup"/>
                    </m:oMathParaPr>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𝑒</m:t>
                          </m:r>
                        </m:sub>
                      </m:sSub>
                      <m:r>
                        <a:rPr lang="en-CA" b="0" i="1" smtClean="0">
                          <a:latin typeface="Cambria Math" panose="02040503050406030204" pitchFamily="18" charset="0"/>
                        </a:rPr>
                        <m:t>=</m:t>
                      </m:r>
                      <m:rad>
                        <m:radPr>
                          <m:degHide m:val="on"/>
                          <m:ctrlPr>
                            <a:rPr lang="en-CA" b="0" i="1" smtClean="0">
                              <a:latin typeface="Cambria Math" panose="02040503050406030204" pitchFamily="18" charset="0"/>
                            </a:rPr>
                          </m:ctrlPr>
                        </m:radPr>
                        <m:deg/>
                        <m:e>
                          <m:f>
                            <m:fPr>
                              <m:ctrlPr>
                                <a:rPr lang="en-CA" b="0" i="1" smtClean="0">
                                  <a:latin typeface="Cambria Math" panose="02040503050406030204" pitchFamily="18" charset="0"/>
                                </a:rPr>
                              </m:ctrlPr>
                            </m:fPr>
                            <m:num>
                              <m:r>
                                <a:rPr lang="en-CA" b="0" i="1" smtClean="0">
                                  <a:latin typeface="Cambria Math" panose="02040503050406030204" pitchFamily="18" charset="0"/>
                                </a:rPr>
                                <m:t>𝑆𝑆𝐸</m:t>
                              </m:r>
                            </m:num>
                            <m:den>
                              <m:r>
                                <a:rPr lang="en-CA" b="0" i="1" smtClean="0">
                                  <a:latin typeface="Cambria Math" panose="02040503050406030204" pitchFamily="18" charset="0"/>
                                </a:rPr>
                                <m:t>𝑛</m:t>
                              </m:r>
                              <m:r>
                                <a:rPr lang="en-CA" b="0" i="1" smtClean="0">
                                  <a:latin typeface="Cambria Math" panose="02040503050406030204" pitchFamily="18" charset="0"/>
                                </a:rPr>
                                <m:t>−</m:t>
                              </m:r>
                              <m:r>
                                <a:rPr lang="en-CA" b="0" i="1" smtClean="0">
                                  <a:latin typeface="Cambria Math" panose="02040503050406030204" pitchFamily="18" charset="0"/>
                                </a:rPr>
                                <m:t>𝑘</m:t>
                              </m:r>
                              <m:r>
                                <a:rPr lang="en-CA" b="0" i="1" smtClean="0">
                                  <a:latin typeface="Cambria Math" panose="02040503050406030204" pitchFamily="18" charset="0"/>
                                </a:rPr>
                                <m:t>−1</m:t>
                              </m:r>
                            </m:den>
                          </m:f>
                        </m:e>
                      </m:rad>
                    </m:oMath>
                  </m:oMathPara>
                </a14:m>
                <a:endParaRPr lang="en-CA" b="0" dirty="0"/>
              </a:p>
              <a:p>
                <a:pPr marL="0" indent="0">
                  <a:buNone/>
                </a:pPr>
                <a:endParaRPr lang="en-CA" b="0" dirty="0"/>
              </a:p>
              <a:p>
                <a:pPr marL="0" indent="0">
                  <a:buNone/>
                </a:pPr>
                <a:r>
                  <a:rPr lang="en-CA" b="0" dirty="0"/>
                  <a:t>Where </a:t>
                </a:r>
                <a14:m>
                  <m:oMath xmlns:m="http://schemas.openxmlformats.org/officeDocument/2006/math">
                    <m:r>
                      <a:rPr lang="en-CA" b="0" i="1" dirty="0" smtClean="0">
                        <a:latin typeface="Cambria Math" panose="02040503050406030204" pitchFamily="18" charset="0"/>
                      </a:rPr>
                      <m:t>𝑘</m:t>
                    </m:r>
                  </m:oMath>
                </a14:m>
                <a:r>
                  <a:rPr lang="en-CA" b="0" dirty="0"/>
                  <a:t> is the number of independent variables (so </a:t>
                </a:r>
                <a14:m>
                  <m:oMath xmlns:m="http://schemas.openxmlformats.org/officeDocument/2006/math">
                    <m:r>
                      <a:rPr lang="en-CA" b="0" i="1" dirty="0" smtClean="0">
                        <a:latin typeface="Cambria Math" panose="02040503050406030204" pitchFamily="18" charset="0"/>
                      </a:rPr>
                      <m:t>𝑘</m:t>
                    </m:r>
                    <m:r>
                      <a:rPr lang="en-CA" b="0" i="1" dirty="0" smtClean="0">
                        <a:latin typeface="Cambria Math" panose="02040503050406030204" pitchFamily="18" charset="0"/>
                      </a:rPr>
                      <m:t>=1</m:t>
                    </m:r>
                  </m:oMath>
                </a14:m>
                <a:r>
                  <a:rPr lang="en-CA" b="0" dirty="0"/>
                  <a:t> for simple linear regression).</a:t>
                </a:r>
              </a:p>
            </p:txBody>
          </p:sp>
        </mc:Choice>
        <mc:Fallback>
          <p:sp>
            <p:nvSpPr>
              <p:cNvPr id="2" name="Content Placeholder 1">
                <a:extLst>
                  <a:ext uri="{FF2B5EF4-FFF2-40B4-BE49-F238E27FC236}">
                    <a16:creationId xmlns:a16="http://schemas.microsoft.com/office/drawing/2014/main" id="{8F166C57-FA08-8BF9-59D2-57AF5A1CF62E}"/>
                  </a:ext>
                </a:extLst>
              </p:cNvPr>
              <p:cNvSpPr>
                <a:spLocks noGrp="1" noRot="1" noChangeAspect="1" noMove="1" noResize="1" noEditPoints="1" noAdjustHandles="1" noChangeArrowheads="1" noChangeShapeType="1" noTextEdit="1"/>
              </p:cNvSpPr>
              <p:nvPr>
                <p:ph idx="13"/>
              </p:nvPr>
            </p:nvSpPr>
            <p:spPr>
              <a:xfrm>
                <a:off x="735624" y="1371600"/>
                <a:ext cx="10922976" cy="457200"/>
              </a:xfrm>
              <a:blipFill>
                <a:blip r:embed="rId2"/>
                <a:stretch>
                  <a:fillRect l="-893" t="-10667" b="-1084000"/>
                </a:stretch>
              </a:blipFill>
            </p:spPr>
            <p:txBody>
              <a:bodyPr/>
              <a:lstStyle/>
              <a:p>
                <a:r>
                  <a:rPr lang="en-CA">
                    <a:noFill/>
                  </a:rPr>
                  <a:t> </a:t>
                </a:r>
              </a:p>
            </p:txBody>
          </p:sp>
        </mc:Fallback>
      </mc:AlternateContent>
    </p:spTree>
    <p:extLst>
      <p:ext uri="{BB962C8B-B14F-4D97-AF65-F5344CB8AC3E}">
        <p14:creationId xmlns:p14="http://schemas.microsoft.com/office/powerpoint/2010/main" val="4240834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AF207F-05B3-E4C5-EC7B-614102379847}"/>
              </a:ext>
            </a:extLst>
          </p:cNvPr>
          <p:cNvSpPr>
            <a:spLocks noGrp="1"/>
          </p:cNvSpPr>
          <p:nvPr>
            <p:ph type="ctrTitle"/>
          </p:nvPr>
        </p:nvSpPr>
        <p:spPr/>
        <p:txBody>
          <a:bodyPr/>
          <a:lstStyle/>
          <a:p>
            <a:pPr algn="ctr"/>
            <a:r>
              <a:rPr lang="en-CA" dirty="0"/>
              <a:t>Multiple Linear Regression (MLR)</a:t>
            </a:r>
          </a:p>
        </p:txBody>
      </p:sp>
    </p:spTree>
    <p:extLst>
      <p:ext uri="{BB962C8B-B14F-4D97-AF65-F5344CB8AC3E}">
        <p14:creationId xmlns:p14="http://schemas.microsoft.com/office/powerpoint/2010/main" val="2226772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3" name="Text Placeholder 2">
            <a:extLst>
              <a:ext uri="{FF2B5EF4-FFF2-40B4-BE49-F238E27FC236}">
                <a16:creationId xmlns:a16="http://schemas.microsoft.com/office/drawing/2014/main" id="{4D783C20-DB02-DB12-D49F-30F066F9802A}"/>
              </a:ext>
            </a:extLst>
          </p:cNvPr>
          <p:cNvSpPr>
            <a:spLocks noGrp="1"/>
          </p:cNvSpPr>
          <p:nvPr>
            <p:ph type="body" sz="quarter" idx="10"/>
          </p:nvPr>
        </p:nvSpPr>
        <p:spPr/>
        <p:txBody>
          <a:bodyPr/>
          <a:lstStyle/>
          <a:p>
            <a:r>
              <a:rPr lang="en-CA" dirty="0"/>
              <a:t>Multiple Linear Regression</a:t>
            </a:r>
          </a:p>
        </p:txBody>
      </p:sp>
      <p:sp>
        <p:nvSpPr>
          <p:cNvPr id="94" name="Google Shape;94;p14"/>
          <p:cNvSpPr txBox="1">
            <a:spLocks noGrp="1"/>
          </p:cNvSpPr>
          <p:nvPr>
            <p:ph idx="13"/>
          </p:nvPr>
        </p:nvSpPr>
        <p:spPr>
          <a:xfrm>
            <a:off x="735624" y="1219200"/>
            <a:ext cx="10618176" cy="457200"/>
          </a:xfrm>
          <a:prstGeom prst="rect">
            <a:avLst/>
          </a:prstGeom>
          <a:noFill/>
          <a:ln>
            <a:noFill/>
          </a:ln>
        </p:spPr>
        <p:txBody>
          <a:bodyPr spcFirstLastPara="1" wrap="square" lIns="91425" tIns="45700" rIns="91425" bIns="45700" anchor="t" anchorCtr="0">
            <a:noAutofit/>
          </a:bodyPr>
          <a:lstStyle/>
          <a:p>
            <a:pPr marL="0" indent="0">
              <a:lnSpc>
                <a:spcPct val="100000"/>
              </a:lnSpc>
              <a:buNone/>
            </a:pPr>
            <a:r>
              <a:rPr lang="en-US" sz="2400" b="0" dirty="0">
                <a:latin typeface="Segoe UI" panose="020B0502040204020203" pitchFamily="34" charset="0"/>
                <a:ea typeface="Segoe UI" panose="020B0502040204020203" pitchFamily="34" charset="0"/>
                <a:cs typeface="Segoe UI" panose="020B0502040204020203" pitchFamily="34" charset="0"/>
              </a:rPr>
              <a:t>Used when predicting one “output” or “response” variable is a function of a </a:t>
            </a:r>
            <a:r>
              <a:rPr lang="en-US" sz="2400" b="0" i="1" dirty="0">
                <a:latin typeface="Segoe UI" panose="020B0502040204020203" pitchFamily="34" charset="0"/>
                <a:ea typeface="Segoe UI" panose="020B0502040204020203" pitchFamily="34" charset="0"/>
                <a:cs typeface="Segoe UI" panose="020B0502040204020203" pitchFamily="34" charset="0"/>
              </a:rPr>
              <a:t>multiple</a:t>
            </a:r>
            <a:r>
              <a:rPr lang="en-US" sz="2400" b="0" dirty="0">
                <a:latin typeface="Segoe UI" panose="020B0502040204020203" pitchFamily="34" charset="0"/>
                <a:ea typeface="Segoe UI" panose="020B0502040204020203" pitchFamily="34" charset="0"/>
                <a:cs typeface="Segoe UI" panose="020B0502040204020203" pitchFamily="34" charset="0"/>
              </a:rPr>
              <a:t> continuous “input” or predictor variables. The response variable must be continuous.</a:t>
            </a:r>
          </a:p>
          <a:p>
            <a:pPr lvl="1">
              <a:lnSpc>
                <a:spcPct val="100000"/>
              </a:lnSpc>
            </a:pPr>
            <a:r>
              <a:rPr lang="en-US" dirty="0">
                <a:latin typeface="Segoe UI" panose="020B0502040204020203" pitchFamily="34" charset="0"/>
                <a:ea typeface="Segoe UI" panose="020B0502040204020203" pitchFamily="34" charset="0"/>
                <a:cs typeface="Segoe UI" panose="020B0502040204020203" pitchFamily="34" charset="0"/>
              </a:rPr>
              <a:t>Example: predicting vehicle cost as a function of its safety rating, fuel economy, and reliability</a:t>
            </a:r>
          </a:p>
        </p:txBody>
      </p:sp>
      <p:sp>
        <p:nvSpPr>
          <p:cNvPr id="2" name="Slide Number Placeholder 1"/>
          <p:cNvSpPr>
            <a:spLocks noGrp="1"/>
          </p:cNvSpPr>
          <p:nvPr>
            <p:ph type="sldNum" idx="4294967295"/>
          </p:nvPr>
        </p:nvSpPr>
        <p:spPr>
          <a:xfrm>
            <a:off x="9448800" y="6356350"/>
            <a:ext cx="2743200" cy="365125"/>
          </a:xfrm>
          <a:prstGeom prst="rect">
            <a:avLst/>
          </a:prstGeom>
        </p:spPr>
        <p:txBody>
          <a:bodyPr/>
          <a:lstStyle/>
          <a:p>
            <a:pPr marL="0" lvl="0" indent="0" algn="r" rtl="0">
              <a:spcBef>
                <a:spcPts val="0"/>
              </a:spcBef>
              <a:spcAft>
                <a:spcPts val="0"/>
              </a:spcAft>
              <a:buNone/>
            </a:pPr>
            <a:fld id="{00000000-1234-1234-1234-123412341234}" type="slidenum">
              <a:rPr lang="en-US" smtClean="0"/>
              <a:t>18</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6FDD36-5752-4909-BF6C-2DF0DA05D238}"/>
                  </a:ext>
                </a:extLst>
              </p:cNvPr>
              <p:cNvSpPr txBox="1"/>
              <p:nvPr/>
            </p:nvSpPr>
            <p:spPr>
              <a:xfrm>
                <a:off x="3875838" y="3109621"/>
                <a:ext cx="4560670" cy="16312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2000" i="1" baseline="0" smtClean="0">
                              <a:latin typeface="Cambria Math" panose="02040503050406030204" pitchFamily="18" charset="0"/>
                            </a:rPr>
                          </m:ctrlPr>
                        </m:accPr>
                        <m:e>
                          <m:r>
                            <a:rPr lang="en-CA" sz="2000" b="0" i="1" baseline="0">
                              <a:latin typeface="Cambria Math" panose="02040503050406030204" pitchFamily="18" charset="0"/>
                            </a:rPr>
                            <m:t>𝑦</m:t>
                          </m:r>
                        </m:e>
                      </m:acc>
                      <m:r>
                        <a:rPr lang="en-CA" sz="2000" b="0" i="1" baseline="0">
                          <a:latin typeface="Cambria Math" panose="02040503050406030204" pitchFamily="18" charset="0"/>
                        </a:rPr>
                        <m:t>=</m:t>
                      </m:r>
                      <m:sSub>
                        <m:sSubPr>
                          <m:ctrlPr>
                            <a:rPr lang="en-CA" sz="2000" b="0" i="1" baseline="0">
                              <a:latin typeface="Cambria Math" panose="02040503050406030204" pitchFamily="18" charset="0"/>
                            </a:rPr>
                          </m:ctrlPr>
                        </m:sSubPr>
                        <m:e>
                          <m:r>
                            <a:rPr lang="en-CA" sz="2000" b="0" i="1" baseline="0" smtClean="0">
                              <a:latin typeface="Cambria Math" panose="02040503050406030204" pitchFamily="18" charset="0"/>
                              <a:ea typeface="Cambria Math" panose="02040503050406030204" pitchFamily="18" charset="0"/>
                            </a:rPr>
                            <m:t>𝑏</m:t>
                          </m:r>
                        </m:e>
                        <m:sub>
                          <m:r>
                            <a:rPr lang="en-CA" sz="2000" b="0" i="1" baseline="0">
                              <a:latin typeface="Cambria Math" panose="02040503050406030204" pitchFamily="18" charset="0"/>
                            </a:rPr>
                            <m:t>0</m:t>
                          </m:r>
                        </m:sub>
                      </m:sSub>
                      <m:r>
                        <a:rPr lang="en-CA" sz="2000" b="0" i="1" baseline="0">
                          <a:latin typeface="Cambria Math" panose="02040503050406030204" pitchFamily="18" charset="0"/>
                        </a:rPr>
                        <m:t>+</m:t>
                      </m:r>
                      <m:sSub>
                        <m:sSubPr>
                          <m:ctrlPr>
                            <a:rPr lang="en-CA" sz="2000" b="0" i="1" baseline="0">
                              <a:latin typeface="Cambria Math" panose="02040503050406030204" pitchFamily="18" charset="0"/>
                            </a:rPr>
                          </m:ctrlPr>
                        </m:sSubPr>
                        <m:e>
                          <m:r>
                            <a:rPr lang="en-CA" sz="2000" b="0" i="1" baseline="0" smtClean="0">
                              <a:latin typeface="Cambria Math" panose="02040503050406030204" pitchFamily="18" charset="0"/>
                              <a:ea typeface="Cambria Math" panose="02040503050406030204" pitchFamily="18" charset="0"/>
                            </a:rPr>
                            <m:t>𝑏</m:t>
                          </m:r>
                        </m:e>
                        <m:sub>
                          <m:r>
                            <a:rPr lang="en-CA" sz="2000" b="0" i="1" baseline="0">
                              <a:latin typeface="Cambria Math" panose="02040503050406030204" pitchFamily="18" charset="0"/>
                            </a:rPr>
                            <m:t>1</m:t>
                          </m:r>
                        </m:sub>
                      </m:sSub>
                      <m:sSub>
                        <m:sSubPr>
                          <m:ctrlPr>
                            <a:rPr lang="en-CA" sz="2000" b="0" i="1" baseline="0">
                              <a:latin typeface="Cambria Math" panose="02040503050406030204" pitchFamily="18" charset="0"/>
                            </a:rPr>
                          </m:ctrlPr>
                        </m:sSubPr>
                        <m:e>
                          <m:r>
                            <a:rPr lang="en-CA" sz="2000" b="0" i="1" baseline="0">
                              <a:latin typeface="Cambria Math" panose="02040503050406030204" pitchFamily="18" charset="0"/>
                            </a:rPr>
                            <m:t>𝑥</m:t>
                          </m:r>
                        </m:e>
                        <m:sub>
                          <m:r>
                            <a:rPr lang="en-CA" sz="2000" b="0" i="1" baseline="0">
                              <a:latin typeface="Cambria Math" panose="02040503050406030204" pitchFamily="18" charset="0"/>
                            </a:rPr>
                            <m:t>1</m:t>
                          </m:r>
                        </m:sub>
                      </m:sSub>
                      <m:r>
                        <a:rPr lang="en-CA" sz="2000" b="0" i="1" baseline="0">
                          <a:latin typeface="Cambria Math" panose="02040503050406030204" pitchFamily="18" charset="0"/>
                        </a:rPr>
                        <m:t>+</m:t>
                      </m:r>
                      <m:sSub>
                        <m:sSubPr>
                          <m:ctrlPr>
                            <a:rPr lang="en-CA" sz="2000" b="0" i="1" baseline="0">
                              <a:solidFill>
                                <a:schemeClr val="dk1"/>
                              </a:solidFill>
                              <a:effectLst/>
                              <a:latin typeface="Cambria Math" panose="02040503050406030204" pitchFamily="18" charset="0"/>
                            </a:rPr>
                          </m:ctrlPr>
                        </m:sSubPr>
                        <m:e>
                          <m:r>
                            <a:rPr lang="en-CA" sz="2000" b="0" i="1" baseline="0" smtClean="0">
                              <a:solidFill>
                                <a:schemeClr val="dk1"/>
                              </a:solidFill>
                              <a:effectLst/>
                              <a:latin typeface="Cambria Math" panose="02040503050406030204" pitchFamily="18" charset="0"/>
                            </a:rPr>
                            <m:t>𝑏</m:t>
                          </m:r>
                        </m:e>
                        <m:sub>
                          <m:r>
                            <a:rPr lang="en-CA" sz="2000" b="0" i="1" baseline="0">
                              <a:solidFill>
                                <a:schemeClr val="dk1"/>
                              </a:solidFill>
                              <a:effectLst/>
                              <a:latin typeface="Cambria Math" panose="02040503050406030204" pitchFamily="18" charset="0"/>
                            </a:rPr>
                            <m:t>2</m:t>
                          </m:r>
                        </m:sub>
                      </m:sSub>
                      <m:sSub>
                        <m:sSubPr>
                          <m:ctrlPr>
                            <a:rPr lang="en-CA" sz="2000" b="0" i="1" baseline="0">
                              <a:solidFill>
                                <a:schemeClr val="dk1"/>
                              </a:solidFill>
                              <a:effectLst/>
                              <a:latin typeface="Cambria Math" panose="02040503050406030204" pitchFamily="18" charset="0"/>
                            </a:rPr>
                          </m:ctrlPr>
                        </m:sSubPr>
                        <m:e>
                          <m:r>
                            <a:rPr lang="en-CA" sz="2000" b="0" i="1" baseline="0">
                              <a:solidFill>
                                <a:schemeClr val="dk1"/>
                              </a:solidFill>
                              <a:effectLst/>
                              <a:latin typeface="Cambria Math" panose="02040503050406030204" pitchFamily="18" charset="0"/>
                            </a:rPr>
                            <m:t>𝑥</m:t>
                          </m:r>
                        </m:e>
                        <m:sub>
                          <m:r>
                            <a:rPr lang="en-CA" sz="2000" b="0" i="1" baseline="0">
                              <a:solidFill>
                                <a:schemeClr val="dk1"/>
                              </a:solidFill>
                              <a:effectLst/>
                              <a:latin typeface="Cambria Math" panose="02040503050406030204" pitchFamily="18" charset="0"/>
                            </a:rPr>
                            <m:t>2</m:t>
                          </m:r>
                        </m:sub>
                      </m:sSub>
                      <m:r>
                        <a:rPr lang="en-CA" sz="2000" b="0" i="1" baseline="0">
                          <a:solidFill>
                            <a:schemeClr val="dk1"/>
                          </a:solidFill>
                          <a:effectLst/>
                          <a:latin typeface="Cambria Math" panose="02040503050406030204" pitchFamily="18" charset="0"/>
                        </a:rPr>
                        <m:t>+…+</m:t>
                      </m:r>
                      <m:sSub>
                        <m:sSubPr>
                          <m:ctrlPr>
                            <a:rPr lang="en-CA" sz="2000" b="0" i="1" baseline="0">
                              <a:solidFill>
                                <a:schemeClr val="dk1"/>
                              </a:solidFill>
                              <a:effectLst/>
                              <a:latin typeface="Cambria Math" panose="02040503050406030204" pitchFamily="18" charset="0"/>
                            </a:rPr>
                          </m:ctrlPr>
                        </m:sSubPr>
                        <m:e>
                          <m:r>
                            <a:rPr lang="en-CA" sz="2000" b="0" i="1" baseline="0" smtClean="0">
                              <a:solidFill>
                                <a:schemeClr val="dk1"/>
                              </a:solidFill>
                              <a:effectLst/>
                              <a:latin typeface="Cambria Math" panose="02040503050406030204" pitchFamily="18" charset="0"/>
                            </a:rPr>
                            <m:t>𝑏</m:t>
                          </m:r>
                        </m:e>
                        <m:sub>
                          <m:r>
                            <a:rPr lang="en-CA" sz="2000" b="0" i="1" baseline="0">
                              <a:solidFill>
                                <a:schemeClr val="dk1"/>
                              </a:solidFill>
                              <a:effectLst/>
                              <a:latin typeface="Cambria Math" panose="02040503050406030204" pitchFamily="18" charset="0"/>
                            </a:rPr>
                            <m:t>𝑛</m:t>
                          </m:r>
                        </m:sub>
                      </m:sSub>
                      <m:sSub>
                        <m:sSubPr>
                          <m:ctrlPr>
                            <a:rPr lang="en-CA" sz="2000" b="0" i="1" baseline="0">
                              <a:solidFill>
                                <a:schemeClr val="dk1"/>
                              </a:solidFill>
                              <a:effectLst/>
                              <a:latin typeface="Cambria Math" panose="02040503050406030204" pitchFamily="18" charset="0"/>
                            </a:rPr>
                          </m:ctrlPr>
                        </m:sSubPr>
                        <m:e>
                          <m:r>
                            <a:rPr lang="en-CA" sz="2000" b="0" i="1" baseline="0">
                              <a:solidFill>
                                <a:schemeClr val="dk1"/>
                              </a:solidFill>
                              <a:effectLst/>
                              <a:latin typeface="Cambria Math" panose="02040503050406030204" pitchFamily="18" charset="0"/>
                            </a:rPr>
                            <m:t>𝑥</m:t>
                          </m:r>
                        </m:e>
                        <m:sub>
                          <m:r>
                            <a:rPr lang="en-CA" sz="2000" b="0" i="1" baseline="0">
                              <a:solidFill>
                                <a:schemeClr val="dk1"/>
                              </a:solidFill>
                              <a:effectLst/>
                              <a:latin typeface="Cambria Math" panose="02040503050406030204" pitchFamily="18" charset="0"/>
                            </a:rPr>
                            <m:t>𝑛</m:t>
                          </m:r>
                        </m:sub>
                      </m:sSub>
                    </m:oMath>
                  </m:oMathPara>
                </a14:m>
                <a:endParaRPr lang="en-CA" sz="2000" dirty="0"/>
              </a:p>
              <a:p>
                <a:endParaRPr lang="en-CA" sz="2000" dirty="0"/>
              </a:p>
              <a:p>
                <a:pPr algn="ctr"/>
                <a:r>
                  <a:rPr lang="en-CA" sz="2000" dirty="0"/>
                  <a:t>as an estimate for…</a:t>
                </a:r>
              </a:p>
              <a:p>
                <a:endParaRPr lang="en-CA" sz="2000" dirty="0"/>
              </a:p>
              <a:p>
                <a:pPr/>
                <a14:m>
                  <m:oMathPara xmlns:m="http://schemas.openxmlformats.org/officeDocument/2006/math">
                    <m:oMathParaPr>
                      <m:jc m:val="centerGroup"/>
                    </m:oMathParaPr>
                    <m:oMath xmlns:m="http://schemas.openxmlformats.org/officeDocument/2006/math">
                      <m:r>
                        <a:rPr lang="en-CA" sz="2000" i="1" baseline="0" smtClean="0">
                          <a:latin typeface="Cambria Math" panose="02040503050406030204" pitchFamily="18" charset="0"/>
                        </a:rPr>
                        <m:t>𝑦</m:t>
                      </m:r>
                      <m:r>
                        <a:rPr lang="en-CA" sz="2000" b="0" i="1" baseline="0">
                          <a:latin typeface="Cambria Math" panose="02040503050406030204" pitchFamily="18" charset="0"/>
                        </a:rPr>
                        <m:t>=</m:t>
                      </m:r>
                      <m:sSub>
                        <m:sSubPr>
                          <m:ctrlPr>
                            <a:rPr lang="en-CA" sz="2000" b="0" i="1" baseline="0">
                              <a:latin typeface="Cambria Math" panose="02040503050406030204" pitchFamily="18" charset="0"/>
                            </a:rPr>
                          </m:ctrlPr>
                        </m:sSubPr>
                        <m:e>
                          <m:r>
                            <a:rPr lang="en-CA" sz="2000" b="0" i="1" baseline="0">
                              <a:latin typeface="Cambria Math" panose="02040503050406030204" pitchFamily="18" charset="0"/>
                              <a:ea typeface="Cambria Math" panose="02040503050406030204" pitchFamily="18" charset="0"/>
                            </a:rPr>
                            <m:t>𝛽</m:t>
                          </m:r>
                        </m:e>
                        <m:sub>
                          <m:r>
                            <a:rPr lang="en-CA" sz="2000" b="0" i="1" baseline="0">
                              <a:latin typeface="Cambria Math" panose="02040503050406030204" pitchFamily="18" charset="0"/>
                            </a:rPr>
                            <m:t>0</m:t>
                          </m:r>
                        </m:sub>
                      </m:sSub>
                      <m:r>
                        <a:rPr lang="en-CA" sz="2000" b="0" i="1" baseline="0">
                          <a:latin typeface="Cambria Math" panose="02040503050406030204" pitchFamily="18" charset="0"/>
                        </a:rPr>
                        <m:t>+</m:t>
                      </m:r>
                      <m:sSub>
                        <m:sSubPr>
                          <m:ctrlPr>
                            <a:rPr lang="en-CA" sz="2000" b="0" i="1" baseline="0">
                              <a:latin typeface="Cambria Math" panose="02040503050406030204" pitchFamily="18" charset="0"/>
                            </a:rPr>
                          </m:ctrlPr>
                        </m:sSubPr>
                        <m:e>
                          <m:r>
                            <a:rPr lang="en-CA" sz="2000" b="0" i="1" baseline="0">
                              <a:latin typeface="Cambria Math" panose="02040503050406030204" pitchFamily="18" charset="0"/>
                              <a:ea typeface="Cambria Math" panose="02040503050406030204" pitchFamily="18" charset="0"/>
                            </a:rPr>
                            <m:t>𝛽</m:t>
                          </m:r>
                        </m:e>
                        <m:sub>
                          <m:r>
                            <a:rPr lang="en-CA" sz="2000" b="0" i="1" baseline="0">
                              <a:latin typeface="Cambria Math" panose="02040503050406030204" pitchFamily="18" charset="0"/>
                            </a:rPr>
                            <m:t>1</m:t>
                          </m:r>
                        </m:sub>
                      </m:sSub>
                      <m:sSub>
                        <m:sSubPr>
                          <m:ctrlPr>
                            <a:rPr lang="en-CA" sz="2000" b="0" i="1" baseline="0">
                              <a:latin typeface="Cambria Math" panose="02040503050406030204" pitchFamily="18" charset="0"/>
                            </a:rPr>
                          </m:ctrlPr>
                        </m:sSubPr>
                        <m:e>
                          <m:r>
                            <a:rPr lang="en-CA" sz="2000" b="0" i="1" baseline="0">
                              <a:latin typeface="Cambria Math" panose="02040503050406030204" pitchFamily="18" charset="0"/>
                            </a:rPr>
                            <m:t>𝑥</m:t>
                          </m:r>
                        </m:e>
                        <m:sub>
                          <m:r>
                            <a:rPr lang="en-CA" sz="2000" b="0" i="1" baseline="0">
                              <a:latin typeface="Cambria Math" panose="02040503050406030204" pitchFamily="18" charset="0"/>
                            </a:rPr>
                            <m:t>1</m:t>
                          </m:r>
                        </m:sub>
                      </m:sSub>
                      <m:r>
                        <a:rPr lang="en-CA" sz="2000" b="0" i="1" baseline="0">
                          <a:latin typeface="Cambria Math" panose="02040503050406030204" pitchFamily="18" charset="0"/>
                        </a:rPr>
                        <m:t>+</m:t>
                      </m:r>
                      <m:sSub>
                        <m:sSubPr>
                          <m:ctrlPr>
                            <a:rPr lang="en-CA" sz="2000" b="0" i="1" baseline="0">
                              <a:solidFill>
                                <a:schemeClr val="dk1"/>
                              </a:solidFill>
                              <a:effectLst/>
                              <a:latin typeface="Cambria Math" panose="02040503050406030204" pitchFamily="18" charset="0"/>
                            </a:rPr>
                          </m:ctrlPr>
                        </m:sSubPr>
                        <m:e>
                          <m:r>
                            <a:rPr lang="en-CA" sz="2000" b="0" i="1" baseline="0">
                              <a:solidFill>
                                <a:schemeClr val="dk1"/>
                              </a:solidFill>
                              <a:effectLst/>
                              <a:latin typeface="Cambria Math" panose="02040503050406030204" pitchFamily="18" charset="0"/>
                            </a:rPr>
                            <m:t>𝛽</m:t>
                          </m:r>
                        </m:e>
                        <m:sub>
                          <m:r>
                            <a:rPr lang="en-CA" sz="2000" b="0" i="1" baseline="0">
                              <a:solidFill>
                                <a:schemeClr val="dk1"/>
                              </a:solidFill>
                              <a:effectLst/>
                              <a:latin typeface="Cambria Math" panose="02040503050406030204" pitchFamily="18" charset="0"/>
                            </a:rPr>
                            <m:t>2</m:t>
                          </m:r>
                        </m:sub>
                      </m:sSub>
                      <m:sSub>
                        <m:sSubPr>
                          <m:ctrlPr>
                            <a:rPr lang="en-CA" sz="2000" b="0" i="1" baseline="0">
                              <a:solidFill>
                                <a:schemeClr val="dk1"/>
                              </a:solidFill>
                              <a:effectLst/>
                              <a:latin typeface="Cambria Math" panose="02040503050406030204" pitchFamily="18" charset="0"/>
                            </a:rPr>
                          </m:ctrlPr>
                        </m:sSubPr>
                        <m:e>
                          <m:r>
                            <a:rPr lang="en-CA" sz="2000" b="0" i="1" baseline="0">
                              <a:solidFill>
                                <a:schemeClr val="dk1"/>
                              </a:solidFill>
                              <a:effectLst/>
                              <a:latin typeface="Cambria Math" panose="02040503050406030204" pitchFamily="18" charset="0"/>
                            </a:rPr>
                            <m:t>𝑥</m:t>
                          </m:r>
                        </m:e>
                        <m:sub>
                          <m:r>
                            <a:rPr lang="en-CA" sz="2000" b="0" i="1" baseline="0">
                              <a:solidFill>
                                <a:schemeClr val="dk1"/>
                              </a:solidFill>
                              <a:effectLst/>
                              <a:latin typeface="Cambria Math" panose="02040503050406030204" pitchFamily="18" charset="0"/>
                            </a:rPr>
                            <m:t>2</m:t>
                          </m:r>
                        </m:sub>
                      </m:sSub>
                      <m:r>
                        <a:rPr lang="en-CA" sz="2000" b="0" i="1" baseline="0">
                          <a:solidFill>
                            <a:schemeClr val="dk1"/>
                          </a:solidFill>
                          <a:effectLst/>
                          <a:latin typeface="Cambria Math" panose="02040503050406030204" pitchFamily="18" charset="0"/>
                        </a:rPr>
                        <m:t>+…+</m:t>
                      </m:r>
                      <m:sSub>
                        <m:sSubPr>
                          <m:ctrlPr>
                            <a:rPr lang="en-CA" sz="2000" b="0" i="1" baseline="0">
                              <a:solidFill>
                                <a:schemeClr val="dk1"/>
                              </a:solidFill>
                              <a:effectLst/>
                              <a:latin typeface="Cambria Math" panose="02040503050406030204" pitchFamily="18" charset="0"/>
                            </a:rPr>
                          </m:ctrlPr>
                        </m:sSubPr>
                        <m:e>
                          <m:r>
                            <a:rPr lang="en-CA" sz="2000" b="0" i="1" baseline="0">
                              <a:solidFill>
                                <a:schemeClr val="dk1"/>
                              </a:solidFill>
                              <a:effectLst/>
                              <a:latin typeface="Cambria Math" panose="02040503050406030204" pitchFamily="18" charset="0"/>
                            </a:rPr>
                            <m:t>𝛽</m:t>
                          </m:r>
                        </m:e>
                        <m:sub>
                          <m:r>
                            <a:rPr lang="en-CA" sz="2000" b="0" i="1" baseline="0">
                              <a:solidFill>
                                <a:schemeClr val="dk1"/>
                              </a:solidFill>
                              <a:effectLst/>
                              <a:latin typeface="Cambria Math" panose="02040503050406030204" pitchFamily="18" charset="0"/>
                            </a:rPr>
                            <m:t>𝑛</m:t>
                          </m:r>
                        </m:sub>
                      </m:sSub>
                      <m:sSub>
                        <m:sSubPr>
                          <m:ctrlPr>
                            <a:rPr lang="en-CA" sz="2000" b="0" i="1" baseline="0">
                              <a:solidFill>
                                <a:schemeClr val="dk1"/>
                              </a:solidFill>
                              <a:effectLst/>
                              <a:latin typeface="Cambria Math" panose="02040503050406030204" pitchFamily="18" charset="0"/>
                            </a:rPr>
                          </m:ctrlPr>
                        </m:sSubPr>
                        <m:e>
                          <m:r>
                            <a:rPr lang="en-CA" sz="2000" b="0" i="1" baseline="0">
                              <a:solidFill>
                                <a:schemeClr val="dk1"/>
                              </a:solidFill>
                              <a:effectLst/>
                              <a:latin typeface="Cambria Math" panose="02040503050406030204" pitchFamily="18" charset="0"/>
                            </a:rPr>
                            <m:t>𝑥</m:t>
                          </m:r>
                        </m:e>
                        <m:sub>
                          <m:r>
                            <a:rPr lang="en-CA" sz="2000" b="0" i="1" baseline="0">
                              <a:solidFill>
                                <a:schemeClr val="dk1"/>
                              </a:solidFill>
                              <a:effectLst/>
                              <a:latin typeface="Cambria Math" panose="02040503050406030204" pitchFamily="18" charset="0"/>
                            </a:rPr>
                            <m:t>𝑛</m:t>
                          </m:r>
                        </m:sub>
                      </m:sSub>
                      <m:r>
                        <a:rPr lang="en-CA" sz="2000" b="0" i="1" baseline="0" smtClean="0">
                          <a:solidFill>
                            <a:schemeClr val="dk1"/>
                          </a:solidFill>
                          <a:effectLst/>
                          <a:latin typeface="Cambria Math" panose="02040503050406030204" pitchFamily="18" charset="0"/>
                        </a:rPr>
                        <m:t>+</m:t>
                      </m:r>
                      <m:r>
                        <a:rPr lang="en-CA" sz="2000" b="0" i="1" baseline="0" smtClean="0">
                          <a:solidFill>
                            <a:schemeClr val="dk1"/>
                          </a:solidFill>
                          <a:effectLst/>
                          <a:latin typeface="Cambria Math" panose="02040503050406030204" pitchFamily="18" charset="0"/>
                          <a:ea typeface="Cambria Math" panose="02040503050406030204" pitchFamily="18" charset="0"/>
                        </a:rPr>
                        <m:t>𝜖</m:t>
                      </m:r>
                    </m:oMath>
                  </m:oMathPara>
                </a14:m>
                <a:endParaRPr lang="en-CA" sz="2000" dirty="0"/>
              </a:p>
            </p:txBody>
          </p:sp>
        </mc:Choice>
        <mc:Fallback xmlns="">
          <p:sp>
            <p:nvSpPr>
              <p:cNvPr id="9" name="TextBox 8">
                <a:extLst>
                  <a:ext uri="{FF2B5EF4-FFF2-40B4-BE49-F238E27FC236}">
                    <a16:creationId xmlns:a16="http://schemas.microsoft.com/office/drawing/2014/main" id="{446FDD36-5752-4909-BF6C-2DF0DA05D238}"/>
                  </a:ext>
                </a:extLst>
              </p:cNvPr>
              <p:cNvSpPr txBox="1">
                <a:spLocks noRot="1" noChangeAspect="1" noMove="1" noResize="1" noEditPoints="1" noAdjustHandles="1" noChangeArrowheads="1" noChangeShapeType="1" noTextEdit="1"/>
              </p:cNvSpPr>
              <p:nvPr/>
            </p:nvSpPr>
            <p:spPr>
              <a:xfrm>
                <a:off x="3875838" y="3109621"/>
                <a:ext cx="4560670" cy="1631216"/>
              </a:xfrm>
              <a:prstGeom prst="rect">
                <a:avLst/>
              </a:prstGeom>
              <a:blipFill>
                <a:blip r:embed="rId3"/>
                <a:stretch>
                  <a:fillRect t="-746" b="-3358"/>
                </a:stretch>
              </a:blipFill>
            </p:spPr>
            <p:txBody>
              <a:bodyPr/>
              <a:lstStyle/>
              <a:p>
                <a:r>
                  <a:rPr lang="en-CA">
                    <a:noFill/>
                  </a:rPr>
                  <a:t> </a:t>
                </a:r>
              </a:p>
            </p:txBody>
          </p:sp>
        </mc:Fallback>
      </mc:AlternateContent>
    </p:spTree>
    <p:extLst>
      <p:ext uri="{BB962C8B-B14F-4D97-AF65-F5344CB8AC3E}">
        <p14:creationId xmlns:p14="http://schemas.microsoft.com/office/powerpoint/2010/main" val="3318565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381A2D7-7034-1603-FB48-C2C9398DD39B}"/>
              </a:ext>
            </a:extLst>
          </p:cNvPr>
          <p:cNvSpPr>
            <a:spLocks noGrp="1"/>
          </p:cNvSpPr>
          <p:nvPr>
            <p:ph type="body" sz="quarter" idx="10"/>
          </p:nvPr>
        </p:nvSpPr>
        <p:spPr/>
        <p:txBody>
          <a:bodyPr/>
          <a:lstStyle/>
          <a:p>
            <a:r>
              <a:rPr lang="en-CA" dirty="0"/>
              <a:t>Multiple Linear Regression</a:t>
            </a:r>
          </a:p>
          <a:p>
            <a:endParaRPr lang="en-CA" dirty="0"/>
          </a:p>
        </p:txBody>
      </p:sp>
      <p:sp>
        <p:nvSpPr>
          <p:cNvPr id="2" name="Content Placeholder 1">
            <a:extLst>
              <a:ext uri="{FF2B5EF4-FFF2-40B4-BE49-F238E27FC236}">
                <a16:creationId xmlns:a16="http://schemas.microsoft.com/office/drawing/2014/main" id="{C7DC5BA4-345A-729E-A502-F73437A7AF91}"/>
              </a:ext>
            </a:extLst>
          </p:cNvPr>
          <p:cNvSpPr>
            <a:spLocks noGrp="1"/>
          </p:cNvSpPr>
          <p:nvPr>
            <p:ph idx="13"/>
          </p:nvPr>
        </p:nvSpPr>
        <p:spPr>
          <a:xfrm>
            <a:off x="727955" y="1020623"/>
            <a:ext cx="10618176" cy="457200"/>
          </a:xfrm>
        </p:spPr>
        <p:txBody>
          <a:bodyPr/>
          <a:lstStyle/>
          <a:p>
            <a:pPr marL="0" indent="0">
              <a:buNone/>
            </a:pPr>
            <a:r>
              <a:rPr lang="en-CA" b="0" dirty="0"/>
              <a:t>Suppose I have the data depicted below and I’d like to be able to establish the price as a function of the vehicle’s fuel economy (MPG), safety rating, and reliability rating…</a:t>
            </a:r>
          </a:p>
        </p:txBody>
      </p:sp>
      <p:pic>
        <p:nvPicPr>
          <p:cNvPr id="5" name="Picture 4">
            <a:extLst>
              <a:ext uri="{FF2B5EF4-FFF2-40B4-BE49-F238E27FC236}">
                <a16:creationId xmlns:a16="http://schemas.microsoft.com/office/drawing/2014/main" id="{97BCBC97-0EB2-525B-D5D1-038F7096AC08}"/>
              </a:ext>
            </a:extLst>
          </p:cNvPr>
          <p:cNvPicPr>
            <a:picLocks noChangeAspect="1"/>
          </p:cNvPicPr>
          <p:nvPr/>
        </p:nvPicPr>
        <p:blipFill rotWithShape="1">
          <a:blip r:embed="rId2"/>
          <a:srcRect l="3120" t="47810" r="74982" b="21065"/>
          <a:stretch/>
        </p:blipFill>
        <p:spPr>
          <a:xfrm>
            <a:off x="3683185" y="3236036"/>
            <a:ext cx="4825630" cy="2871251"/>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F23E1AB-A43B-1E1A-CA69-35D10BB28309}"/>
                  </a:ext>
                </a:extLst>
              </p:cNvPr>
              <p:cNvSpPr txBox="1"/>
              <p:nvPr/>
            </p:nvSpPr>
            <p:spPr>
              <a:xfrm>
                <a:off x="1308191" y="1984408"/>
                <a:ext cx="9864841" cy="10156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2400" i="1" baseline="0" smtClean="0">
                              <a:latin typeface="Cambria Math" panose="02040503050406030204" pitchFamily="18" charset="0"/>
                            </a:rPr>
                          </m:ctrlPr>
                        </m:accPr>
                        <m:e>
                          <m:r>
                            <a:rPr lang="en-CA" sz="2400" b="0" i="1" baseline="0">
                              <a:latin typeface="Cambria Math" panose="02040503050406030204" pitchFamily="18" charset="0"/>
                            </a:rPr>
                            <m:t>𝑦</m:t>
                          </m:r>
                        </m:e>
                      </m:acc>
                      <m:r>
                        <a:rPr lang="en-CA" sz="2400" b="0" i="1" baseline="0">
                          <a:latin typeface="Cambria Math" panose="02040503050406030204" pitchFamily="18" charset="0"/>
                        </a:rPr>
                        <m:t>=</m:t>
                      </m:r>
                      <m:sSub>
                        <m:sSubPr>
                          <m:ctrlPr>
                            <a:rPr lang="en-CA" sz="2400" b="0" i="1" baseline="0">
                              <a:latin typeface="Cambria Math" panose="02040503050406030204" pitchFamily="18" charset="0"/>
                            </a:rPr>
                          </m:ctrlPr>
                        </m:sSubPr>
                        <m:e>
                          <m:r>
                            <a:rPr lang="en-CA" sz="2400" b="0" i="1" baseline="0" smtClean="0">
                              <a:latin typeface="Cambria Math" panose="02040503050406030204" pitchFamily="18" charset="0"/>
                              <a:ea typeface="Cambria Math" panose="02040503050406030204" pitchFamily="18" charset="0"/>
                            </a:rPr>
                            <m:t>𝑏</m:t>
                          </m:r>
                        </m:e>
                        <m:sub>
                          <m:r>
                            <a:rPr lang="en-CA" sz="2400" b="0" i="1" baseline="0">
                              <a:latin typeface="Cambria Math" panose="02040503050406030204" pitchFamily="18" charset="0"/>
                            </a:rPr>
                            <m:t>0</m:t>
                          </m:r>
                        </m:sub>
                      </m:sSub>
                      <m:r>
                        <a:rPr lang="en-CA" sz="2400" b="0" i="1" baseline="0">
                          <a:latin typeface="Cambria Math" panose="02040503050406030204" pitchFamily="18" charset="0"/>
                        </a:rPr>
                        <m:t>+</m:t>
                      </m:r>
                      <m:sSub>
                        <m:sSubPr>
                          <m:ctrlPr>
                            <a:rPr lang="en-CA" sz="2400" b="0" i="1" baseline="0">
                              <a:latin typeface="Cambria Math" panose="02040503050406030204" pitchFamily="18" charset="0"/>
                            </a:rPr>
                          </m:ctrlPr>
                        </m:sSubPr>
                        <m:e>
                          <m:r>
                            <a:rPr lang="en-CA" sz="2400" b="0" i="1" baseline="0" smtClean="0">
                              <a:latin typeface="Cambria Math" panose="02040503050406030204" pitchFamily="18" charset="0"/>
                              <a:ea typeface="Cambria Math" panose="02040503050406030204" pitchFamily="18" charset="0"/>
                            </a:rPr>
                            <m:t>𝑏</m:t>
                          </m:r>
                        </m:e>
                        <m:sub>
                          <m:r>
                            <a:rPr lang="en-CA" sz="2400" b="0" i="1" baseline="0">
                              <a:latin typeface="Cambria Math" panose="02040503050406030204" pitchFamily="18" charset="0"/>
                            </a:rPr>
                            <m:t>1</m:t>
                          </m:r>
                        </m:sub>
                      </m:sSub>
                      <m:sSub>
                        <m:sSubPr>
                          <m:ctrlPr>
                            <a:rPr lang="en-CA" sz="2400" b="0" i="1" baseline="0">
                              <a:latin typeface="Cambria Math" panose="02040503050406030204" pitchFamily="18" charset="0"/>
                            </a:rPr>
                          </m:ctrlPr>
                        </m:sSubPr>
                        <m:e>
                          <m:r>
                            <a:rPr lang="en-CA" sz="2400" b="0" i="1" baseline="0">
                              <a:latin typeface="Cambria Math" panose="02040503050406030204" pitchFamily="18" charset="0"/>
                            </a:rPr>
                            <m:t>𝑥</m:t>
                          </m:r>
                        </m:e>
                        <m:sub>
                          <m:r>
                            <a:rPr lang="en-CA" sz="2400" b="0" i="1" baseline="0">
                              <a:latin typeface="Cambria Math" panose="02040503050406030204" pitchFamily="18" charset="0"/>
                            </a:rPr>
                            <m:t>1</m:t>
                          </m:r>
                        </m:sub>
                      </m:sSub>
                      <m:r>
                        <a:rPr lang="en-CA" sz="2400" b="0" i="1" baseline="0">
                          <a:latin typeface="Cambria Math" panose="02040503050406030204" pitchFamily="18" charset="0"/>
                        </a:rPr>
                        <m:t>+</m:t>
                      </m:r>
                      <m:sSub>
                        <m:sSubPr>
                          <m:ctrlPr>
                            <a:rPr lang="en-CA" sz="2400" b="0" i="1" baseline="0">
                              <a:solidFill>
                                <a:schemeClr val="dk1"/>
                              </a:solidFill>
                              <a:effectLst/>
                              <a:latin typeface="Cambria Math" panose="02040503050406030204" pitchFamily="18" charset="0"/>
                            </a:rPr>
                          </m:ctrlPr>
                        </m:sSubPr>
                        <m:e>
                          <m:r>
                            <a:rPr lang="en-CA" sz="2400" b="0" i="1" baseline="0" smtClean="0">
                              <a:solidFill>
                                <a:schemeClr val="dk1"/>
                              </a:solidFill>
                              <a:effectLst/>
                              <a:latin typeface="Cambria Math" panose="02040503050406030204" pitchFamily="18" charset="0"/>
                            </a:rPr>
                            <m:t>𝑏</m:t>
                          </m:r>
                        </m:e>
                        <m:sub>
                          <m:r>
                            <a:rPr lang="en-CA" sz="2400" b="0" i="1" baseline="0">
                              <a:solidFill>
                                <a:schemeClr val="dk1"/>
                              </a:solidFill>
                              <a:effectLst/>
                              <a:latin typeface="Cambria Math" panose="02040503050406030204" pitchFamily="18" charset="0"/>
                            </a:rPr>
                            <m:t>2</m:t>
                          </m:r>
                        </m:sub>
                      </m:sSub>
                      <m:sSub>
                        <m:sSubPr>
                          <m:ctrlPr>
                            <a:rPr lang="en-CA" sz="2400" b="0" i="1" baseline="0">
                              <a:solidFill>
                                <a:schemeClr val="dk1"/>
                              </a:solidFill>
                              <a:effectLst/>
                              <a:latin typeface="Cambria Math" panose="02040503050406030204" pitchFamily="18" charset="0"/>
                            </a:rPr>
                          </m:ctrlPr>
                        </m:sSubPr>
                        <m:e>
                          <m:r>
                            <a:rPr lang="en-CA" sz="2400" b="0" i="1" baseline="0">
                              <a:solidFill>
                                <a:schemeClr val="dk1"/>
                              </a:solidFill>
                              <a:effectLst/>
                              <a:latin typeface="Cambria Math" panose="02040503050406030204" pitchFamily="18" charset="0"/>
                            </a:rPr>
                            <m:t>𝑥</m:t>
                          </m:r>
                        </m:e>
                        <m:sub>
                          <m:r>
                            <a:rPr lang="en-CA" sz="2400" b="0" i="1" baseline="0">
                              <a:solidFill>
                                <a:schemeClr val="dk1"/>
                              </a:solidFill>
                              <a:effectLst/>
                              <a:latin typeface="Cambria Math" panose="02040503050406030204" pitchFamily="18" charset="0"/>
                            </a:rPr>
                            <m:t>2</m:t>
                          </m:r>
                        </m:sub>
                      </m:sSub>
                      <m:r>
                        <a:rPr lang="en-CA" sz="2400" b="0" i="1" baseline="0" smtClean="0">
                          <a:solidFill>
                            <a:schemeClr val="dk1"/>
                          </a:solidFill>
                          <a:effectLst/>
                          <a:latin typeface="Cambria Math" panose="02040503050406030204" pitchFamily="18" charset="0"/>
                        </a:rPr>
                        <m:t>+</m:t>
                      </m:r>
                      <m:sSub>
                        <m:sSubPr>
                          <m:ctrlPr>
                            <a:rPr lang="en-CA" sz="2400" i="1">
                              <a:solidFill>
                                <a:schemeClr val="dk1"/>
                              </a:solidFill>
                              <a:latin typeface="Cambria Math" panose="02040503050406030204" pitchFamily="18" charset="0"/>
                            </a:rPr>
                          </m:ctrlPr>
                        </m:sSubPr>
                        <m:e>
                          <m:r>
                            <a:rPr lang="en-CA" sz="2400" i="1">
                              <a:solidFill>
                                <a:schemeClr val="dk1"/>
                              </a:solidFill>
                              <a:latin typeface="Cambria Math" panose="02040503050406030204" pitchFamily="18" charset="0"/>
                            </a:rPr>
                            <m:t>𝑏</m:t>
                          </m:r>
                        </m:e>
                        <m:sub>
                          <m:r>
                            <a:rPr lang="en-CA" sz="2400" b="0" i="1" smtClean="0">
                              <a:solidFill>
                                <a:schemeClr val="dk1"/>
                              </a:solidFill>
                              <a:latin typeface="Cambria Math" panose="02040503050406030204" pitchFamily="18" charset="0"/>
                            </a:rPr>
                            <m:t>3</m:t>
                          </m:r>
                        </m:sub>
                      </m:sSub>
                      <m:sSub>
                        <m:sSubPr>
                          <m:ctrlPr>
                            <a:rPr lang="en-CA" sz="2400" i="1">
                              <a:solidFill>
                                <a:schemeClr val="dk1"/>
                              </a:solidFill>
                              <a:latin typeface="Cambria Math" panose="02040503050406030204" pitchFamily="18" charset="0"/>
                            </a:rPr>
                          </m:ctrlPr>
                        </m:sSubPr>
                        <m:e>
                          <m:r>
                            <a:rPr lang="en-CA" sz="2400" i="1">
                              <a:solidFill>
                                <a:schemeClr val="dk1"/>
                              </a:solidFill>
                              <a:latin typeface="Cambria Math" panose="02040503050406030204" pitchFamily="18" charset="0"/>
                            </a:rPr>
                            <m:t>𝑥</m:t>
                          </m:r>
                        </m:e>
                        <m:sub>
                          <m:r>
                            <a:rPr lang="en-CA" sz="2400" b="0" i="1" smtClean="0">
                              <a:solidFill>
                                <a:schemeClr val="dk1"/>
                              </a:solidFill>
                              <a:latin typeface="Cambria Math" panose="02040503050406030204" pitchFamily="18" charset="0"/>
                            </a:rPr>
                            <m:t>3</m:t>
                          </m:r>
                        </m:sub>
                      </m:sSub>
                    </m:oMath>
                  </m:oMathPara>
                </a14:m>
                <a:endParaRPr lang="en-CA" sz="2400" dirty="0">
                  <a:solidFill>
                    <a:schemeClr val="dk1"/>
                  </a:solidFill>
                </a:endParaRPr>
              </a:p>
              <a:p>
                <a:endParaRPr lang="en-CA" sz="1100" dirty="0"/>
              </a:p>
              <a:p>
                <a:pPr/>
                <a14:m>
                  <m:oMathPara xmlns:m="http://schemas.openxmlformats.org/officeDocument/2006/math">
                    <m:oMathParaPr>
                      <m:jc m:val="centerGroup"/>
                    </m:oMathParaPr>
                    <m:oMath xmlns:m="http://schemas.openxmlformats.org/officeDocument/2006/math">
                      <m:r>
                        <m:rPr>
                          <m:nor/>
                        </m:rPr>
                        <a:rPr lang="en-CA" sz="2400" b="0" i="0" smtClean="0">
                          <a:latin typeface="Cambria Math" panose="02040503050406030204" pitchFamily="18" charset="0"/>
                        </a:rPr>
                        <m:t>Price</m:t>
                      </m:r>
                      <m:r>
                        <a:rPr lang="en-CA" sz="2400" b="0" i="1" smtClean="0">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𝑏</m:t>
                          </m:r>
                        </m:e>
                        <m:sub>
                          <m:r>
                            <a:rPr lang="en-CA" sz="2400" i="1">
                              <a:latin typeface="Cambria Math" panose="02040503050406030204" pitchFamily="18" charset="0"/>
                            </a:rPr>
                            <m:t>0</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𝑏</m:t>
                          </m:r>
                        </m:e>
                        <m:sub>
                          <m:r>
                            <a:rPr lang="en-CA" sz="2400" i="1">
                              <a:latin typeface="Cambria Math" panose="02040503050406030204" pitchFamily="18" charset="0"/>
                            </a:rPr>
                            <m:t>1</m:t>
                          </m:r>
                        </m:sub>
                      </m:sSub>
                      <m:r>
                        <m:rPr>
                          <m:nor/>
                        </m:rPr>
                        <a:rPr lang="en-CA" sz="2400" b="0" i="0" smtClean="0">
                          <a:latin typeface="Cambria Math" panose="02040503050406030204" pitchFamily="18" charset="0"/>
                        </a:rPr>
                        <m:t>(</m:t>
                      </m:r>
                      <m:r>
                        <m:rPr>
                          <m:nor/>
                        </m:rPr>
                        <a:rPr lang="en-CA" sz="2400" b="0" i="0" smtClean="0">
                          <a:latin typeface="Cambria Math" panose="02040503050406030204" pitchFamily="18" charset="0"/>
                        </a:rPr>
                        <m:t>MPG</m:t>
                      </m:r>
                      <m:r>
                        <m:rPr>
                          <m:nor/>
                        </m:rPr>
                        <a:rPr lang="en-CA" sz="2400" b="0" i="0" smtClean="0">
                          <a:latin typeface="Cambria Math" panose="02040503050406030204" pitchFamily="18" charset="0"/>
                        </a:rPr>
                        <m:t>)</m:t>
                      </m:r>
                      <m:r>
                        <a:rPr lang="en-CA" sz="2400" i="1">
                          <a:latin typeface="Cambria Math" panose="02040503050406030204" pitchFamily="18" charset="0"/>
                        </a:rPr>
                        <m:t>+</m:t>
                      </m:r>
                      <m:sSub>
                        <m:sSubPr>
                          <m:ctrlPr>
                            <a:rPr lang="en-CA" sz="2400" i="1">
                              <a:solidFill>
                                <a:schemeClr val="dk1"/>
                              </a:solidFill>
                              <a:latin typeface="Cambria Math" panose="02040503050406030204" pitchFamily="18" charset="0"/>
                            </a:rPr>
                          </m:ctrlPr>
                        </m:sSubPr>
                        <m:e>
                          <m:r>
                            <a:rPr lang="en-CA" sz="2400" i="1">
                              <a:solidFill>
                                <a:schemeClr val="dk1"/>
                              </a:solidFill>
                              <a:latin typeface="Cambria Math" panose="02040503050406030204" pitchFamily="18" charset="0"/>
                            </a:rPr>
                            <m:t>𝑏</m:t>
                          </m:r>
                        </m:e>
                        <m:sub>
                          <m:r>
                            <a:rPr lang="en-CA" sz="2400" i="1">
                              <a:solidFill>
                                <a:schemeClr val="dk1"/>
                              </a:solidFill>
                              <a:latin typeface="Cambria Math" panose="02040503050406030204" pitchFamily="18" charset="0"/>
                            </a:rPr>
                            <m:t>2</m:t>
                          </m:r>
                        </m:sub>
                      </m:sSub>
                      <m:r>
                        <m:rPr>
                          <m:nor/>
                        </m:rPr>
                        <a:rPr lang="en-CA" sz="2400" b="0" i="0" smtClean="0">
                          <a:solidFill>
                            <a:schemeClr val="dk1"/>
                          </a:solidFill>
                          <a:latin typeface="Cambria Math" panose="02040503050406030204" pitchFamily="18" charset="0"/>
                        </a:rPr>
                        <m:t>(</m:t>
                      </m:r>
                      <m:r>
                        <m:rPr>
                          <m:nor/>
                        </m:rPr>
                        <a:rPr lang="en-CA" sz="2400" b="0" i="0" smtClean="0">
                          <a:solidFill>
                            <a:schemeClr val="dk1"/>
                          </a:solidFill>
                          <a:latin typeface="Cambria Math" panose="02040503050406030204" pitchFamily="18" charset="0"/>
                        </a:rPr>
                        <m:t>Safety</m:t>
                      </m:r>
                      <m:r>
                        <m:rPr>
                          <m:nor/>
                        </m:rPr>
                        <a:rPr lang="en-CA" sz="2400" b="0" i="0" smtClean="0">
                          <a:solidFill>
                            <a:schemeClr val="dk1"/>
                          </a:solidFill>
                          <a:latin typeface="Cambria Math" panose="02040503050406030204" pitchFamily="18" charset="0"/>
                        </a:rPr>
                        <m:t> </m:t>
                      </m:r>
                      <m:r>
                        <m:rPr>
                          <m:nor/>
                        </m:rPr>
                        <a:rPr lang="en-CA" sz="2400" b="0" i="0" smtClean="0">
                          <a:solidFill>
                            <a:schemeClr val="dk1"/>
                          </a:solidFill>
                          <a:latin typeface="Cambria Math" panose="02040503050406030204" pitchFamily="18" charset="0"/>
                        </a:rPr>
                        <m:t>Rating</m:t>
                      </m:r>
                      <m:r>
                        <m:rPr>
                          <m:nor/>
                        </m:rPr>
                        <a:rPr lang="en-CA" sz="2400" b="0" i="0" smtClean="0">
                          <a:solidFill>
                            <a:schemeClr val="dk1"/>
                          </a:solidFill>
                          <a:latin typeface="Cambria Math" panose="02040503050406030204" pitchFamily="18" charset="0"/>
                        </a:rPr>
                        <m:t>)</m:t>
                      </m:r>
                      <m:r>
                        <a:rPr lang="en-CA" sz="2400" i="1">
                          <a:solidFill>
                            <a:schemeClr val="dk1"/>
                          </a:solidFill>
                          <a:latin typeface="Cambria Math" panose="02040503050406030204" pitchFamily="18" charset="0"/>
                        </a:rPr>
                        <m:t>+</m:t>
                      </m:r>
                      <m:sSub>
                        <m:sSubPr>
                          <m:ctrlPr>
                            <a:rPr lang="en-CA" sz="2400" i="1">
                              <a:solidFill>
                                <a:schemeClr val="dk1"/>
                              </a:solidFill>
                              <a:latin typeface="Cambria Math" panose="02040503050406030204" pitchFamily="18" charset="0"/>
                            </a:rPr>
                          </m:ctrlPr>
                        </m:sSubPr>
                        <m:e>
                          <m:r>
                            <a:rPr lang="en-CA" sz="2400" i="1">
                              <a:solidFill>
                                <a:schemeClr val="dk1"/>
                              </a:solidFill>
                              <a:latin typeface="Cambria Math" panose="02040503050406030204" pitchFamily="18" charset="0"/>
                            </a:rPr>
                            <m:t>𝑏</m:t>
                          </m:r>
                        </m:e>
                        <m:sub>
                          <m:r>
                            <a:rPr lang="en-CA" sz="2400" i="1">
                              <a:solidFill>
                                <a:schemeClr val="dk1"/>
                              </a:solidFill>
                              <a:latin typeface="Cambria Math" panose="02040503050406030204" pitchFamily="18" charset="0"/>
                            </a:rPr>
                            <m:t>3</m:t>
                          </m:r>
                        </m:sub>
                      </m:sSub>
                      <m:r>
                        <m:rPr>
                          <m:nor/>
                        </m:rPr>
                        <a:rPr lang="en-CA" sz="2400" b="0" i="0" smtClean="0">
                          <a:solidFill>
                            <a:schemeClr val="dk1"/>
                          </a:solidFill>
                          <a:latin typeface="Cambria Math" panose="02040503050406030204" pitchFamily="18" charset="0"/>
                        </a:rPr>
                        <m:t>(</m:t>
                      </m:r>
                      <m:r>
                        <m:rPr>
                          <m:nor/>
                        </m:rPr>
                        <a:rPr lang="en-CA" sz="2400" b="0" i="0" smtClean="0">
                          <a:solidFill>
                            <a:schemeClr val="dk1"/>
                          </a:solidFill>
                          <a:latin typeface="Cambria Math" panose="02040503050406030204" pitchFamily="18" charset="0"/>
                        </a:rPr>
                        <m:t>Reliability</m:t>
                      </m:r>
                      <m:r>
                        <m:rPr>
                          <m:nor/>
                        </m:rPr>
                        <a:rPr lang="en-CA" sz="2400" b="0" i="0" smtClean="0">
                          <a:solidFill>
                            <a:schemeClr val="dk1"/>
                          </a:solidFill>
                          <a:latin typeface="Cambria Math" panose="02040503050406030204" pitchFamily="18" charset="0"/>
                        </a:rPr>
                        <m:t> </m:t>
                      </m:r>
                      <m:r>
                        <m:rPr>
                          <m:nor/>
                        </m:rPr>
                        <a:rPr lang="en-CA" sz="2400" b="0" i="0" smtClean="0">
                          <a:solidFill>
                            <a:schemeClr val="dk1"/>
                          </a:solidFill>
                          <a:latin typeface="Cambria Math" panose="02040503050406030204" pitchFamily="18" charset="0"/>
                        </a:rPr>
                        <m:t>Rating</m:t>
                      </m:r>
                      <m:r>
                        <m:rPr>
                          <m:nor/>
                        </m:rPr>
                        <a:rPr lang="en-CA" sz="2400" b="0" i="0" smtClean="0">
                          <a:solidFill>
                            <a:schemeClr val="dk1"/>
                          </a:solidFill>
                          <a:latin typeface="Cambria Math" panose="02040503050406030204" pitchFamily="18" charset="0"/>
                        </a:rPr>
                        <m:t>)</m:t>
                      </m:r>
                    </m:oMath>
                  </m:oMathPara>
                </a14:m>
                <a:endParaRPr lang="en-CA" sz="2400" dirty="0"/>
              </a:p>
            </p:txBody>
          </p:sp>
        </mc:Choice>
        <mc:Fallback>
          <p:sp>
            <p:nvSpPr>
              <p:cNvPr id="7" name="TextBox 6">
                <a:extLst>
                  <a:ext uri="{FF2B5EF4-FFF2-40B4-BE49-F238E27FC236}">
                    <a16:creationId xmlns:a16="http://schemas.microsoft.com/office/drawing/2014/main" id="{1F23E1AB-A43B-1E1A-CA69-35D10BB28309}"/>
                  </a:ext>
                </a:extLst>
              </p:cNvPr>
              <p:cNvSpPr txBox="1">
                <a:spLocks noRot="1" noChangeAspect="1" noMove="1" noResize="1" noEditPoints="1" noAdjustHandles="1" noChangeArrowheads="1" noChangeShapeType="1" noTextEdit="1"/>
              </p:cNvSpPr>
              <p:nvPr/>
            </p:nvSpPr>
            <p:spPr>
              <a:xfrm>
                <a:off x="1308191" y="1984408"/>
                <a:ext cx="9864841" cy="1015663"/>
              </a:xfrm>
              <a:prstGeom prst="rect">
                <a:avLst/>
              </a:prstGeom>
              <a:blipFill>
                <a:blip r:embed="rId3"/>
                <a:stretch>
                  <a:fillRect t="-1807" b="-6024"/>
                </a:stretch>
              </a:blipFill>
            </p:spPr>
            <p:txBody>
              <a:bodyPr/>
              <a:lstStyle/>
              <a:p>
                <a:r>
                  <a:rPr lang="en-CA">
                    <a:noFill/>
                  </a:rPr>
                  <a:t> </a:t>
                </a:r>
              </a:p>
            </p:txBody>
          </p:sp>
        </mc:Fallback>
      </mc:AlternateContent>
      <p:sp>
        <p:nvSpPr>
          <p:cNvPr id="8" name="TextBox 7">
            <a:extLst>
              <a:ext uri="{FF2B5EF4-FFF2-40B4-BE49-F238E27FC236}">
                <a16:creationId xmlns:a16="http://schemas.microsoft.com/office/drawing/2014/main" id="{E6EC89DC-E006-742F-AF01-3434BA2AEAF7}"/>
              </a:ext>
            </a:extLst>
          </p:cNvPr>
          <p:cNvSpPr txBox="1"/>
          <p:nvPr/>
        </p:nvSpPr>
        <p:spPr>
          <a:xfrm>
            <a:off x="954446" y="6193910"/>
            <a:ext cx="10572333" cy="369332"/>
          </a:xfrm>
          <a:prstGeom prst="rect">
            <a:avLst/>
          </a:prstGeom>
          <a:noFill/>
        </p:spPr>
        <p:txBody>
          <a:bodyPr wrap="square" rtlCol="0">
            <a:spAutoFit/>
          </a:bodyPr>
          <a:lstStyle/>
          <a:p>
            <a:r>
              <a:rPr lang="en-CA" dirty="0"/>
              <a:t>Note: It will be easier for you if, in Excel, you have all your predictor variables in adjacent columns.</a:t>
            </a:r>
          </a:p>
        </p:txBody>
      </p:sp>
    </p:spTree>
    <p:extLst>
      <p:ext uri="{BB962C8B-B14F-4D97-AF65-F5344CB8AC3E}">
        <p14:creationId xmlns:p14="http://schemas.microsoft.com/office/powerpoint/2010/main" val="3086719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AF207F-05B3-E4C5-EC7B-614102379847}"/>
              </a:ext>
            </a:extLst>
          </p:cNvPr>
          <p:cNvSpPr>
            <a:spLocks noGrp="1"/>
          </p:cNvSpPr>
          <p:nvPr>
            <p:ph type="ctrTitle"/>
          </p:nvPr>
        </p:nvSpPr>
        <p:spPr/>
        <p:txBody>
          <a:bodyPr/>
          <a:lstStyle/>
          <a:p>
            <a:pPr algn="ctr"/>
            <a:r>
              <a:rPr lang="en-CA" dirty="0"/>
              <a:t>Simple Linear Regression (SLR)</a:t>
            </a:r>
          </a:p>
        </p:txBody>
      </p:sp>
    </p:spTree>
    <p:extLst>
      <p:ext uri="{BB962C8B-B14F-4D97-AF65-F5344CB8AC3E}">
        <p14:creationId xmlns:p14="http://schemas.microsoft.com/office/powerpoint/2010/main" val="4052642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BEC793-27AB-9CA3-79D4-F637EEE429A5}"/>
              </a:ext>
            </a:extLst>
          </p:cNvPr>
          <p:cNvSpPr>
            <a:spLocks noGrp="1"/>
          </p:cNvSpPr>
          <p:nvPr>
            <p:ph type="body" sz="quarter" idx="10"/>
          </p:nvPr>
        </p:nvSpPr>
        <p:spPr/>
        <p:txBody>
          <a:bodyPr/>
          <a:lstStyle/>
          <a:p>
            <a:r>
              <a:rPr lang="en-CA" dirty="0"/>
              <a:t>Multiple Linear Regression</a:t>
            </a:r>
          </a:p>
          <a:p>
            <a:endParaRPr lang="en-CA" dirty="0"/>
          </a:p>
        </p:txBody>
      </p:sp>
      <p:pic>
        <p:nvPicPr>
          <p:cNvPr id="5" name="Picture 4">
            <a:extLst>
              <a:ext uri="{FF2B5EF4-FFF2-40B4-BE49-F238E27FC236}">
                <a16:creationId xmlns:a16="http://schemas.microsoft.com/office/drawing/2014/main" id="{7DA5E428-72C2-52C3-435E-75095B82794D}"/>
              </a:ext>
            </a:extLst>
          </p:cNvPr>
          <p:cNvPicPr>
            <a:picLocks noChangeAspect="1"/>
          </p:cNvPicPr>
          <p:nvPr/>
        </p:nvPicPr>
        <p:blipFill rotWithShape="1">
          <a:blip r:embed="rId2"/>
          <a:srcRect l="35420" t="47286" r="53248" b="38589"/>
          <a:stretch/>
        </p:blipFill>
        <p:spPr>
          <a:xfrm>
            <a:off x="5332887" y="1440139"/>
            <a:ext cx="3095834" cy="1615219"/>
          </a:xfrm>
          <a:prstGeom prst="rect">
            <a:avLst/>
          </a:prstGeom>
        </p:spPr>
      </p:pic>
      <p:pic>
        <p:nvPicPr>
          <p:cNvPr id="8" name="Picture 7">
            <a:extLst>
              <a:ext uri="{FF2B5EF4-FFF2-40B4-BE49-F238E27FC236}">
                <a16:creationId xmlns:a16="http://schemas.microsoft.com/office/drawing/2014/main" id="{C11FAAEE-73CA-F64F-60DA-55DEAF2A57AE}"/>
              </a:ext>
            </a:extLst>
          </p:cNvPr>
          <p:cNvPicPr>
            <a:picLocks noChangeAspect="1"/>
          </p:cNvPicPr>
          <p:nvPr/>
        </p:nvPicPr>
        <p:blipFill rotWithShape="1">
          <a:blip r:embed="rId3"/>
          <a:srcRect l="3120" t="48594" r="76953" b="20935"/>
          <a:stretch/>
        </p:blipFill>
        <p:spPr>
          <a:xfrm>
            <a:off x="815055" y="1194726"/>
            <a:ext cx="3575049" cy="2288423"/>
          </a:xfrm>
          <a:prstGeom prst="rect">
            <a:avLst/>
          </a:prstGeom>
        </p:spPr>
      </p:pic>
      <p:pic>
        <p:nvPicPr>
          <p:cNvPr id="10" name="Picture 9">
            <a:extLst>
              <a:ext uri="{FF2B5EF4-FFF2-40B4-BE49-F238E27FC236}">
                <a16:creationId xmlns:a16="http://schemas.microsoft.com/office/drawing/2014/main" id="{F29C733E-A43F-4DE3-C681-59AD72684954}"/>
              </a:ext>
            </a:extLst>
          </p:cNvPr>
          <p:cNvPicPr>
            <a:picLocks noChangeAspect="1"/>
          </p:cNvPicPr>
          <p:nvPr/>
        </p:nvPicPr>
        <p:blipFill rotWithShape="1">
          <a:blip r:embed="rId4"/>
          <a:srcRect l="34489" t="41925" r="53741" b="32835"/>
          <a:stretch/>
        </p:blipFill>
        <p:spPr>
          <a:xfrm>
            <a:off x="6207242" y="3729873"/>
            <a:ext cx="3003504" cy="2696168"/>
          </a:xfrm>
          <a:prstGeom prst="rect">
            <a:avLst/>
          </a:prstGeom>
        </p:spPr>
      </p:pic>
      <p:sp>
        <p:nvSpPr>
          <p:cNvPr id="11" name="Arrow: Right 10">
            <a:extLst>
              <a:ext uri="{FF2B5EF4-FFF2-40B4-BE49-F238E27FC236}">
                <a16:creationId xmlns:a16="http://schemas.microsoft.com/office/drawing/2014/main" id="{7D6D30E6-0650-6770-E412-C4DED9669570}"/>
              </a:ext>
            </a:extLst>
          </p:cNvPr>
          <p:cNvSpPr/>
          <p:nvPr/>
        </p:nvSpPr>
        <p:spPr>
          <a:xfrm>
            <a:off x="4518604" y="2042382"/>
            <a:ext cx="580678" cy="4071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0F90B099-4AF9-3F9B-8AB4-06F9ED059F23}"/>
              </a:ext>
            </a:extLst>
          </p:cNvPr>
          <p:cNvSpPr/>
          <p:nvPr/>
        </p:nvSpPr>
        <p:spPr>
          <a:xfrm rot="5400000">
            <a:off x="7067133" y="3189044"/>
            <a:ext cx="580678" cy="4071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Arrow: Right 12">
            <a:extLst>
              <a:ext uri="{FF2B5EF4-FFF2-40B4-BE49-F238E27FC236}">
                <a16:creationId xmlns:a16="http://schemas.microsoft.com/office/drawing/2014/main" id="{196145D5-51BF-E1AC-82DB-99940BFA12E8}"/>
              </a:ext>
            </a:extLst>
          </p:cNvPr>
          <p:cNvSpPr/>
          <p:nvPr/>
        </p:nvSpPr>
        <p:spPr>
          <a:xfrm>
            <a:off x="9456586" y="4670815"/>
            <a:ext cx="580678" cy="4071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66008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0E225A-9769-4C5E-4220-F664A01C88D0}"/>
              </a:ext>
            </a:extLst>
          </p:cNvPr>
          <p:cNvSpPr>
            <a:spLocks noGrp="1"/>
          </p:cNvSpPr>
          <p:nvPr>
            <p:ph type="body" sz="quarter" idx="10"/>
          </p:nvPr>
        </p:nvSpPr>
        <p:spPr/>
        <p:txBody>
          <a:bodyPr/>
          <a:lstStyle/>
          <a:p>
            <a:r>
              <a:rPr lang="en-CA" dirty="0"/>
              <a:t>Multiple Linear Regression</a:t>
            </a:r>
          </a:p>
          <a:p>
            <a:endParaRPr lang="en-CA" dirty="0"/>
          </a:p>
        </p:txBody>
      </p:sp>
      <p:pic>
        <p:nvPicPr>
          <p:cNvPr id="6" name="Picture 5">
            <a:extLst>
              <a:ext uri="{FF2B5EF4-FFF2-40B4-BE49-F238E27FC236}">
                <a16:creationId xmlns:a16="http://schemas.microsoft.com/office/drawing/2014/main" id="{B9C0FC7A-2237-905A-2C15-99CC62024DC7}"/>
              </a:ext>
            </a:extLst>
          </p:cNvPr>
          <p:cNvPicPr>
            <a:picLocks noChangeAspect="1"/>
          </p:cNvPicPr>
          <p:nvPr/>
        </p:nvPicPr>
        <p:blipFill rotWithShape="1">
          <a:blip r:embed="rId2"/>
          <a:srcRect l="548" t="17077" r="58230" b="21065"/>
          <a:stretch/>
        </p:blipFill>
        <p:spPr>
          <a:xfrm>
            <a:off x="2112367" y="773284"/>
            <a:ext cx="9441110" cy="5930472"/>
          </a:xfrm>
          <a:prstGeom prst="rect">
            <a:avLst/>
          </a:prstGeom>
        </p:spPr>
      </p:pic>
      <p:sp>
        <p:nvSpPr>
          <p:cNvPr id="7" name="Arrow: Right 6">
            <a:extLst>
              <a:ext uri="{FF2B5EF4-FFF2-40B4-BE49-F238E27FC236}">
                <a16:creationId xmlns:a16="http://schemas.microsoft.com/office/drawing/2014/main" id="{772BA9E4-6A45-D99F-DEC8-1F5C01DB2584}"/>
              </a:ext>
            </a:extLst>
          </p:cNvPr>
          <p:cNvSpPr/>
          <p:nvPr/>
        </p:nvSpPr>
        <p:spPr>
          <a:xfrm>
            <a:off x="1373824" y="2134523"/>
            <a:ext cx="580678" cy="4071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Left Brace 7">
            <a:extLst>
              <a:ext uri="{FF2B5EF4-FFF2-40B4-BE49-F238E27FC236}">
                <a16:creationId xmlns:a16="http://schemas.microsoft.com/office/drawing/2014/main" id="{18659EEB-0482-EE10-719E-12860F351233}"/>
              </a:ext>
            </a:extLst>
          </p:cNvPr>
          <p:cNvSpPr/>
          <p:nvPr/>
        </p:nvSpPr>
        <p:spPr>
          <a:xfrm>
            <a:off x="1862172" y="3023527"/>
            <a:ext cx="193559" cy="67412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TextBox 8">
            <a:extLst>
              <a:ext uri="{FF2B5EF4-FFF2-40B4-BE49-F238E27FC236}">
                <a16:creationId xmlns:a16="http://schemas.microsoft.com/office/drawing/2014/main" id="{0C6BF5E9-BBF8-FBC8-DA14-7BDAAB73E21C}"/>
              </a:ext>
            </a:extLst>
          </p:cNvPr>
          <p:cNvSpPr txBox="1"/>
          <p:nvPr/>
        </p:nvSpPr>
        <p:spPr>
          <a:xfrm>
            <a:off x="141784" y="2944306"/>
            <a:ext cx="1812718" cy="1954381"/>
          </a:xfrm>
          <a:prstGeom prst="rect">
            <a:avLst/>
          </a:prstGeom>
          <a:noFill/>
        </p:spPr>
        <p:txBody>
          <a:bodyPr wrap="square" rtlCol="0">
            <a:spAutoFit/>
          </a:bodyPr>
          <a:lstStyle/>
          <a:p>
            <a:r>
              <a:rPr lang="en-CA" sz="1100" i="1" dirty="0"/>
              <a:t>Note</a:t>
            </a:r>
            <a:r>
              <a:rPr lang="en-CA" sz="1100" dirty="0"/>
              <a:t>: As we’re now doing </a:t>
            </a:r>
            <a:r>
              <a:rPr lang="en-CA" sz="1100" i="1" dirty="0"/>
              <a:t>multiple</a:t>
            </a:r>
            <a:r>
              <a:rPr lang="en-CA" sz="1100" dirty="0"/>
              <a:t> linear regression, it’s quite useful to ensure labels are included in your data selection. Doing so implies they will be called by that label in this report, so you don’t have to guess which coefficient is associated  with which variable.</a:t>
            </a:r>
            <a:endParaRPr lang="en-CA" sz="1100" i="1" dirty="0"/>
          </a:p>
        </p:txBody>
      </p:sp>
    </p:spTree>
    <p:extLst>
      <p:ext uri="{BB962C8B-B14F-4D97-AF65-F5344CB8AC3E}">
        <p14:creationId xmlns:p14="http://schemas.microsoft.com/office/powerpoint/2010/main" val="399943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9B2804-EDD7-92FA-66CF-5279CD4EDB15}"/>
              </a:ext>
            </a:extLst>
          </p:cNvPr>
          <p:cNvSpPr>
            <a:spLocks noGrp="1"/>
          </p:cNvSpPr>
          <p:nvPr>
            <p:ph type="body" sz="quarter" idx="10"/>
          </p:nvPr>
        </p:nvSpPr>
        <p:spPr/>
        <p:txBody>
          <a:bodyPr/>
          <a:lstStyle/>
          <a:p>
            <a:r>
              <a:rPr lang="en-CA" dirty="0"/>
              <a:t>Multiple Linear Regression</a:t>
            </a:r>
          </a:p>
          <a:p>
            <a:endParaRPr lang="en-CA" dirty="0"/>
          </a:p>
        </p:txBody>
      </p:sp>
      <mc:AlternateContent xmlns:mc="http://schemas.openxmlformats.org/markup-compatibility/2006">
        <mc:Choice xmlns:a14="http://schemas.microsoft.com/office/drawing/2010/main" Requires="a14">
          <p:graphicFrame>
            <p:nvGraphicFramePr>
              <p:cNvPr id="4" name="Content Placeholder 3">
                <a:extLst>
                  <a:ext uri="{FF2B5EF4-FFF2-40B4-BE49-F238E27FC236}">
                    <a16:creationId xmlns:a16="http://schemas.microsoft.com/office/drawing/2014/main" id="{EEFD3AD4-D232-FA47-E063-97AA5EEACC22}"/>
                  </a:ext>
                </a:extLst>
              </p:cNvPr>
              <p:cNvGraphicFramePr>
                <a:graphicFrameLocks noGrp="1"/>
              </p:cNvGraphicFramePr>
              <p:nvPr>
                <p:ph idx="13"/>
                <p:extLst>
                  <p:ext uri="{D42A27DB-BD31-4B8C-83A1-F6EECF244321}">
                    <p14:modId xmlns:p14="http://schemas.microsoft.com/office/powerpoint/2010/main" val="2559192308"/>
                  </p:ext>
                </p:extLst>
              </p:nvPr>
            </p:nvGraphicFramePr>
            <p:xfrm>
              <a:off x="477801" y="1678665"/>
              <a:ext cx="10618783" cy="1000760"/>
            </p:xfrm>
            <a:graphic>
              <a:graphicData uri="http://schemas.openxmlformats.org/drawingml/2006/table">
                <a:tbl>
                  <a:tblPr>
                    <a:tableStyleId>{5C22544A-7EE6-4342-B048-85BDC9FD1C3A}</a:tableStyleId>
                  </a:tblPr>
                  <a:tblGrid>
                    <a:gridCol w="1722684">
                      <a:extLst>
                        <a:ext uri="{9D8B030D-6E8A-4147-A177-3AD203B41FA5}">
                          <a16:colId xmlns:a16="http://schemas.microsoft.com/office/drawing/2014/main" val="1100748944"/>
                        </a:ext>
                      </a:extLst>
                    </a:gridCol>
                    <a:gridCol w="1590170">
                      <a:extLst>
                        <a:ext uri="{9D8B030D-6E8A-4147-A177-3AD203B41FA5}">
                          <a16:colId xmlns:a16="http://schemas.microsoft.com/office/drawing/2014/main" val="779967165"/>
                        </a:ext>
                      </a:extLst>
                    </a:gridCol>
                    <a:gridCol w="1590170">
                      <a:extLst>
                        <a:ext uri="{9D8B030D-6E8A-4147-A177-3AD203B41FA5}">
                          <a16:colId xmlns:a16="http://schemas.microsoft.com/office/drawing/2014/main" val="2615475690"/>
                        </a:ext>
                      </a:extLst>
                    </a:gridCol>
                    <a:gridCol w="1740333">
                      <a:extLst>
                        <a:ext uri="{9D8B030D-6E8A-4147-A177-3AD203B41FA5}">
                          <a16:colId xmlns:a16="http://schemas.microsoft.com/office/drawing/2014/main" val="1751474743"/>
                        </a:ext>
                      </a:extLst>
                    </a:gridCol>
                    <a:gridCol w="1788942">
                      <a:extLst>
                        <a:ext uri="{9D8B030D-6E8A-4147-A177-3AD203B41FA5}">
                          <a16:colId xmlns:a16="http://schemas.microsoft.com/office/drawing/2014/main" val="3641279645"/>
                        </a:ext>
                      </a:extLst>
                    </a:gridCol>
                    <a:gridCol w="2186484">
                      <a:extLst>
                        <a:ext uri="{9D8B030D-6E8A-4147-A177-3AD203B41FA5}">
                          <a16:colId xmlns:a16="http://schemas.microsoft.com/office/drawing/2014/main" val="4163521834"/>
                        </a:ext>
                      </a:extLst>
                    </a:gridCol>
                  </a:tblGrid>
                  <a:tr h="190500">
                    <a:tc>
                      <a:txBody>
                        <a:bodyPr/>
                        <a:lstStyle/>
                        <a:p>
                          <a:pPr algn="ctr" fontAlgn="b"/>
                          <a:r>
                            <a:rPr lang="en-CA" sz="1600" u="none" strike="noStrike" dirty="0">
                              <a:effectLst/>
                            </a:rPr>
                            <a:t> </a:t>
                          </a:r>
                          <a:endParaRPr lang="en-CA" sz="1600" b="0" i="1"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1600" u="none" strike="noStrike" dirty="0" err="1">
                              <a:effectLst/>
                            </a:rPr>
                            <a:t>df</a:t>
                          </a:r>
                          <a:endParaRPr lang="en-CA" sz="1600" b="0" i="1"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1600" u="none" strike="noStrike" dirty="0">
                              <a:effectLst/>
                            </a:rPr>
                            <a:t>SS</a:t>
                          </a:r>
                          <a:endParaRPr lang="en-CA" sz="1600" b="0" i="1"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1600" u="none" strike="noStrike" dirty="0">
                              <a:effectLst/>
                            </a:rPr>
                            <a:t>MS</a:t>
                          </a:r>
                          <a:endParaRPr lang="en-CA" sz="1600" b="0" i="1"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600" i="1" u="none" strike="noStrike" dirty="0" smtClean="0">
                                    <a:effectLst/>
                                    <a:latin typeface="Cambria Math" panose="02040503050406030204" pitchFamily="18" charset="0"/>
                                  </a:rPr>
                                  <m:t>𝐹</m:t>
                                </m:r>
                              </m:oMath>
                            </m:oMathPara>
                          </a14:m>
                          <a:endParaRPr lang="en-CA" sz="1600" b="0" i="1"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1600" u="none" strike="noStrike" dirty="0">
                              <a:effectLst/>
                            </a:rPr>
                            <a:t>Significance </a:t>
                          </a:r>
                          <a14:m>
                            <m:oMath xmlns:m="http://schemas.openxmlformats.org/officeDocument/2006/math">
                              <m:r>
                                <a:rPr lang="en-CA" sz="1600" i="1" u="none" strike="noStrike" dirty="0" smtClean="0">
                                  <a:effectLst/>
                                  <a:latin typeface="Cambria Math" panose="02040503050406030204" pitchFamily="18" charset="0"/>
                                </a:rPr>
                                <m:t>𝐹</m:t>
                              </m:r>
                            </m:oMath>
                          </a14:m>
                          <a:endParaRPr lang="en-CA" sz="1600" b="0" i="1"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5305688"/>
                      </a:ext>
                    </a:extLst>
                  </a:tr>
                  <a:tr h="190500">
                    <a:tc>
                      <a:txBody>
                        <a:bodyPr/>
                        <a:lstStyle/>
                        <a:p>
                          <a:pPr algn="l" fontAlgn="b"/>
                          <a:r>
                            <a:rPr lang="en-CA" sz="1600" u="none" strike="noStrike" dirty="0">
                              <a:effectLst/>
                            </a:rPr>
                            <a:t>Regression</a:t>
                          </a:r>
                          <a:endParaRPr lang="en-CA" sz="1600" b="0"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noFill/>
                      </a:tcPr>
                    </a:tc>
                    <a:tc>
                      <a:txBody>
                        <a:bodyPr/>
                        <a:lstStyle/>
                        <a:p>
                          <a:pPr algn="ctr" fontAlgn="b"/>
                          <a14:m>
                            <m:oMathPara xmlns:m="http://schemas.openxmlformats.org/officeDocument/2006/math">
                              <m:oMathParaPr>
                                <m:jc m:val="centerGroup"/>
                              </m:oMathParaPr>
                              <m:oMath xmlns:m="http://schemas.openxmlformats.org/officeDocument/2006/math">
                                <m:r>
                                  <a:rPr lang="en-CA" sz="1600" i="1" u="none" strike="noStrike" dirty="0" smtClean="0">
                                    <a:effectLst/>
                                    <a:latin typeface="Cambria Math" panose="02040503050406030204" pitchFamily="18" charset="0"/>
                                  </a:rPr>
                                  <m:t>1</m:t>
                                </m:r>
                              </m:oMath>
                            </m:oMathPara>
                          </a14:m>
                          <a:endParaRPr lang="en-CA" sz="1600" b="0"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noFill/>
                      </a:tcPr>
                    </a:tc>
                    <a:tc>
                      <a:txBody>
                        <a:bodyPr/>
                        <a:lstStyle/>
                        <a:p>
                          <a:pPr algn="l" fontAlgn="b"/>
                          <a14:m>
                            <m:oMathPara xmlns:m="http://schemas.openxmlformats.org/officeDocument/2006/math">
                              <m:oMathParaPr>
                                <m:jc m:val="centerGroup"/>
                              </m:oMathParaPr>
                              <m:oMath xmlns:m="http://schemas.openxmlformats.org/officeDocument/2006/math">
                                <m:r>
                                  <m:rPr>
                                    <m:nor/>
                                  </m:rPr>
                                  <a:rPr lang="en-CA" sz="1600" i="0" u="none" strike="noStrike" dirty="0" smtClean="0">
                                    <a:effectLst/>
                                    <a:latin typeface="Cambria Math" panose="02040503050406030204" pitchFamily="18" charset="0"/>
                                  </a:rPr>
                                  <m:t>SSR</m:t>
                                </m:r>
                              </m:oMath>
                            </m:oMathPara>
                          </a14:m>
                          <a:endParaRPr lang="en-CA" sz="1600" b="0"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noFill/>
                      </a:tcPr>
                    </a:tc>
                    <a:tc>
                      <a:txBody>
                        <a:bodyPr/>
                        <a:lstStyle/>
                        <a:p>
                          <a:pPr algn="l" fontAlgn="b"/>
                          <a14:m>
                            <m:oMathPara xmlns:m="http://schemas.openxmlformats.org/officeDocument/2006/math">
                              <m:oMathParaPr>
                                <m:jc m:val="centerGroup"/>
                              </m:oMathParaPr>
                              <m:oMath xmlns:m="http://schemas.openxmlformats.org/officeDocument/2006/math">
                                <m:r>
                                  <m:rPr>
                                    <m:nor/>
                                  </m:rPr>
                                  <a:rPr lang="en-CA" sz="1600" i="0" u="none" strike="noStrike" smtClean="0">
                                    <a:effectLst/>
                                    <a:latin typeface="Cambria Math" panose="02040503050406030204" pitchFamily="18" charset="0"/>
                                  </a:rPr>
                                  <m:t>SSR</m:t>
                                </m:r>
                                <m:r>
                                  <a:rPr lang="en-CA" sz="1600" i="1" u="none" strike="noStrike" smtClean="0">
                                    <a:effectLst/>
                                    <a:latin typeface="Cambria Math" panose="02040503050406030204" pitchFamily="18" charset="0"/>
                                  </a:rPr>
                                  <m:t>/1</m:t>
                                </m:r>
                              </m:oMath>
                            </m:oMathPara>
                          </a14:m>
                          <a:endParaRPr lang="en-CA" sz="1600" b="0"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noFill/>
                      </a:tcPr>
                    </a:tc>
                    <a:tc>
                      <a:txBody>
                        <a:bodyPr/>
                        <a:lstStyle/>
                        <a:p>
                          <a:pPr algn="l" fontAlgn="b"/>
                          <a14:m>
                            <m:oMathPara xmlns:m="http://schemas.openxmlformats.org/officeDocument/2006/math">
                              <m:oMathParaPr>
                                <m:jc m:val="centerGroup"/>
                              </m:oMathParaPr>
                              <m:oMath xmlns:m="http://schemas.openxmlformats.org/officeDocument/2006/math">
                                <m:r>
                                  <m:rPr>
                                    <m:nor/>
                                  </m:rPr>
                                  <a:rPr lang="en-CA" sz="1600" i="0" u="none" strike="noStrike" smtClean="0">
                                    <a:effectLst/>
                                    <a:latin typeface="Cambria Math" panose="02040503050406030204" pitchFamily="18" charset="0"/>
                                  </a:rPr>
                                  <m:t>MSR</m:t>
                                </m:r>
                                <m:r>
                                  <m:rPr>
                                    <m:nor/>
                                  </m:rPr>
                                  <a:rPr lang="en-CA" sz="1600" i="0" u="none" strike="noStrike" smtClean="0">
                                    <a:effectLst/>
                                    <a:latin typeface="Cambria Math" panose="02040503050406030204" pitchFamily="18" charset="0"/>
                                  </a:rPr>
                                  <m:t>/</m:t>
                                </m:r>
                                <m:r>
                                  <m:rPr>
                                    <m:nor/>
                                  </m:rPr>
                                  <a:rPr lang="en-CA" sz="1600" i="0" u="none" strike="noStrike" smtClean="0">
                                    <a:effectLst/>
                                    <a:latin typeface="Cambria Math" panose="02040503050406030204" pitchFamily="18" charset="0"/>
                                  </a:rPr>
                                  <m:t>MSE</m:t>
                                </m:r>
                              </m:oMath>
                            </m:oMathPara>
                          </a14:m>
                          <a:endParaRPr lang="en-CA" sz="1600" b="0"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noFill/>
                      </a:tcPr>
                    </a:tc>
                    <a:tc>
                      <a:txBody>
                        <a:bodyPr/>
                        <a:lstStyle/>
                        <a:p>
                          <a:pPr algn="ctr" fontAlgn="b"/>
                          <a14:m>
                            <m:oMath xmlns:m="http://schemas.openxmlformats.org/officeDocument/2006/math">
                              <m:r>
                                <a:rPr lang="en-CA" sz="1600" i="1" u="none" strike="noStrike" dirty="0" smtClean="0">
                                  <a:effectLst/>
                                  <a:latin typeface="Cambria Math" panose="02040503050406030204" pitchFamily="18" charset="0"/>
                                </a:rPr>
                                <m:t>𝑝</m:t>
                              </m:r>
                            </m:oMath>
                          </a14:m>
                          <a:r>
                            <a:rPr lang="en-CA" sz="1600" u="none" strike="noStrike" dirty="0">
                              <a:effectLst/>
                            </a:rPr>
                            <a:t>-value</a:t>
                          </a:r>
                          <a:endParaRPr lang="en-CA" sz="1600" b="0"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896936914"/>
                      </a:ext>
                    </a:extLst>
                  </a:tr>
                  <a:tr h="190500">
                    <a:tc>
                      <a:txBody>
                        <a:bodyPr/>
                        <a:lstStyle/>
                        <a:p>
                          <a:pPr algn="l" fontAlgn="b"/>
                          <a:r>
                            <a:rPr lang="en-CA" sz="1600" u="none" strike="noStrike">
                              <a:effectLst/>
                            </a:rPr>
                            <a:t>Residual</a:t>
                          </a:r>
                          <a:endParaRPr lang="en-CA" sz="1600" b="0" i="0" u="none" strike="noStrike">
                            <a:solidFill>
                              <a:srgbClr val="000000"/>
                            </a:solidFill>
                            <a:effectLst/>
                            <a:latin typeface="Calibri" panose="020F0502020204030204" pitchFamily="34" charset="0"/>
                          </a:endParaRPr>
                        </a:p>
                      </a:txBody>
                      <a:tcPr marL="6350" marR="6350" marT="6350" marB="0" anchor="b">
                        <a:noFill/>
                      </a:tcPr>
                    </a:tc>
                    <a:tc>
                      <a:txBody>
                        <a:bodyPr/>
                        <a:lstStyle/>
                        <a:p>
                          <a:pPr algn="ctr" fontAlgn="b"/>
                          <a14:m>
                            <m:oMathPara xmlns:m="http://schemas.openxmlformats.org/officeDocument/2006/math">
                              <m:oMathParaPr>
                                <m:jc m:val="centerGroup"/>
                              </m:oMathParaPr>
                              <m:oMath xmlns:m="http://schemas.openxmlformats.org/officeDocument/2006/math">
                                <m:r>
                                  <a:rPr lang="en-CA" sz="1600" i="1" u="none" strike="noStrike" dirty="0" smtClean="0">
                                    <a:effectLst/>
                                    <a:latin typeface="Cambria Math" panose="02040503050406030204" pitchFamily="18" charset="0"/>
                                  </a:rPr>
                                  <m:t>𝑛</m:t>
                                </m:r>
                                <m:r>
                                  <a:rPr lang="en-CA" sz="1600" i="1" u="none" strike="noStrike" dirty="0" smtClean="0">
                                    <a:effectLst/>
                                    <a:latin typeface="Cambria Math" panose="02040503050406030204" pitchFamily="18" charset="0"/>
                                  </a:rPr>
                                  <m:t>−2</m:t>
                                </m:r>
                              </m:oMath>
                            </m:oMathPara>
                          </a14:m>
                          <a:endParaRPr lang="en-CA" sz="1600" b="0" i="1" u="none" strike="noStrike" dirty="0">
                            <a:solidFill>
                              <a:srgbClr val="000000"/>
                            </a:solidFill>
                            <a:effectLst/>
                            <a:latin typeface="Calibri" panose="020F0502020204030204" pitchFamily="34" charset="0"/>
                          </a:endParaRPr>
                        </a:p>
                      </a:txBody>
                      <a:tcPr marL="6350" marR="6350" marT="6350" marB="0" anchor="b">
                        <a:noFill/>
                      </a:tcPr>
                    </a:tc>
                    <a:tc>
                      <a:txBody>
                        <a:bodyPr/>
                        <a:lstStyle/>
                        <a:p>
                          <a:pPr algn="l" fontAlgn="b"/>
                          <a14:m>
                            <m:oMathPara xmlns:m="http://schemas.openxmlformats.org/officeDocument/2006/math">
                              <m:oMathParaPr>
                                <m:jc m:val="centerGroup"/>
                              </m:oMathParaPr>
                              <m:oMath xmlns:m="http://schemas.openxmlformats.org/officeDocument/2006/math">
                                <m:r>
                                  <m:rPr>
                                    <m:nor/>
                                  </m:rPr>
                                  <a:rPr lang="en-CA" sz="1600" i="0" u="none" strike="noStrike" smtClean="0">
                                    <a:effectLst/>
                                    <a:latin typeface="Cambria Math" panose="02040503050406030204" pitchFamily="18" charset="0"/>
                                  </a:rPr>
                                  <m:t>SSE</m:t>
                                </m:r>
                              </m:oMath>
                            </m:oMathPara>
                          </a14:m>
                          <a:endParaRPr lang="en-CA" sz="1600" b="0" i="0" u="none" strike="noStrike" dirty="0">
                            <a:solidFill>
                              <a:srgbClr val="000000"/>
                            </a:solidFill>
                            <a:effectLst/>
                            <a:latin typeface="Calibri" panose="020F0502020204030204" pitchFamily="34" charset="0"/>
                          </a:endParaRPr>
                        </a:p>
                      </a:txBody>
                      <a:tcPr marL="6350" marR="6350" marT="6350" marB="0" anchor="b">
                        <a:noFill/>
                      </a:tcPr>
                    </a:tc>
                    <a:tc>
                      <a:txBody>
                        <a:bodyPr/>
                        <a:lstStyle/>
                        <a:p>
                          <a:pPr algn="l" fontAlgn="b"/>
                          <a14:m>
                            <m:oMathPara xmlns:m="http://schemas.openxmlformats.org/officeDocument/2006/math">
                              <m:oMathParaPr>
                                <m:jc m:val="centerGroup"/>
                              </m:oMathParaPr>
                              <m:oMath xmlns:m="http://schemas.openxmlformats.org/officeDocument/2006/math">
                                <m:r>
                                  <m:rPr>
                                    <m:nor/>
                                  </m:rPr>
                                  <a:rPr lang="en-CA" sz="1600" i="0" u="none" strike="noStrike" dirty="0" smtClean="0">
                                    <a:effectLst/>
                                    <a:latin typeface="Cambria Math" panose="02040503050406030204" pitchFamily="18" charset="0"/>
                                  </a:rPr>
                                  <m:t>SSE</m:t>
                                </m:r>
                                <m:r>
                                  <a:rPr lang="en-CA" sz="1600" i="1" u="none" strike="noStrike" dirty="0" smtClean="0">
                                    <a:effectLst/>
                                    <a:latin typeface="Cambria Math" panose="02040503050406030204" pitchFamily="18" charset="0"/>
                                  </a:rPr>
                                  <m:t>/(</m:t>
                                </m:r>
                                <m:r>
                                  <a:rPr lang="en-CA" sz="1600" i="1" u="none" strike="noStrike" dirty="0" smtClean="0">
                                    <a:effectLst/>
                                    <a:latin typeface="Cambria Math" panose="02040503050406030204" pitchFamily="18" charset="0"/>
                                  </a:rPr>
                                  <m:t>𝑛</m:t>
                                </m:r>
                                <m:r>
                                  <a:rPr lang="en-CA" sz="1600" i="1" u="none" strike="noStrike" dirty="0" smtClean="0">
                                    <a:effectLst/>
                                    <a:latin typeface="Cambria Math" panose="02040503050406030204" pitchFamily="18" charset="0"/>
                                  </a:rPr>
                                  <m:t>−2)</m:t>
                                </m:r>
                              </m:oMath>
                            </m:oMathPara>
                          </a14:m>
                          <a:endParaRPr lang="en-CA" sz="1600" b="0" i="0" u="none" strike="noStrike" dirty="0">
                            <a:solidFill>
                              <a:srgbClr val="000000"/>
                            </a:solidFill>
                            <a:effectLst/>
                            <a:latin typeface="Calibri" panose="020F0502020204030204" pitchFamily="34" charset="0"/>
                          </a:endParaRPr>
                        </a:p>
                      </a:txBody>
                      <a:tcPr marL="6350" marR="6350" marT="6350" marB="0" anchor="b">
                        <a:noFill/>
                      </a:tcPr>
                    </a:tc>
                    <a:tc>
                      <a:txBody>
                        <a:bodyPr/>
                        <a:lstStyle/>
                        <a:p>
                          <a:pPr algn="l" fontAlgn="b"/>
                          <a:endParaRPr lang="en-CA" sz="1600" b="0" i="0" u="none" strike="noStrike" dirty="0">
                            <a:solidFill>
                              <a:srgbClr val="000000"/>
                            </a:solidFill>
                            <a:effectLst/>
                            <a:latin typeface="Calibri" panose="020F0502020204030204" pitchFamily="34" charset="0"/>
                          </a:endParaRPr>
                        </a:p>
                      </a:txBody>
                      <a:tcPr marL="6350" marR="6350" marT="6350" marB="0" anchor="b">
                        <a:noFill/>
                      </a:tcPr>
                    </a:tc>
                    <a:tc>
                      <a:txBody>
                        <a:bodyPr/>
                        <a:lstStyle/>
                        <a:p>
                          <a:pPr algn="l" fontAlgn="b"/>
                          <a:endParaRPr lang="en-CA" sz="1600" b="0" i="0" u="none" strike="noStrike" dirty="0">
                            <a:solidFill>
                              <a:srgbClr val="000000"/>
                            </a:solidFill>
                            <a:effectLst/>
                            <a:latin typeface="Calibri" panose="020F0502020204030204" pitchFamily="34" charset="0"/>
                          </a:endParaRPr>
                        </a:p>
                      </a:txBody>
                      <a:tcPr marL="6350" marR="6350" marT="6350" marB="0" anchor="b">
                        <a:noFill/>
                      </a:tcPr>
                    </a:tc>
                    <a:extLst>
                      <a:ext uri="{0D108BD9-81ED-4DB2-BD59-A6C34878D82A}">
                        <a16:rowId xmlns:a16="http://schemas.microsoft.com/office/drawing/2014/main" val="1674340466"/>
                      </a:ext>
                    </a:extLst>
                  </a:tr>
                  <a:tr h="200025">
                    <a:tc>
                      <a:txBody>
                        <a:bodyPr/>
                        <a:lstStyle/>
                        <a:p>
                          <a:pPr algn="l" fontAlgn="b"/>
                          <a:r>
                            <a:rPr lang="en-CA" sz="1600" u="none" strike="noStrike" dirty="0">
                              <a:effectLst/>
                            </a:rPr>
                            <a:t>Total</a:t>
                          </a:r>
                          <a:endParaRPr lang="en-CA" sz="1600" b="0"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600" i="1" u="none" strike="noStrike" dirty="0" smtClean="0">
                                    <a:effectLst/>
                                    <a:latin typeface="Cambria Math" panose="02040503050406030204" pitchFamily="18" charset="0"/>
                                  </a:rPr>
                                  <m:t>𝑛</m:t>
                                </m:r>
                                <m:r>
                                  <a:rPr lang="en-CA" sz="1600" i="1" u="none" strike="noStrike" dirty="0" smtClean="0">
                                    <a:effectLst/>
                                    <a:latin typeface="Cambria Math" panose="02040503050406030204" pitchFamily="18" charset="0"/>
                                  </a:rPr>
                                  <m:t>−1</m:t>
                                </m:r>
                              </m:oMath>
                            </m:oMathPara>
                          </a14:m>
                          <a:endParaRPr lang="en-CA" sz="1600" b="0" i="1"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l" fontAlgn="b"/>
                          <a14:m>
                            <m:oMathPara xmlns:m="http://schemas.openxmlformats.org/officeDocument/2006/math">
                              <m:oMathParaPr>
                                <m:jc m:val="centerGroup"/>
                              </m:oMathParaPr>
                              <m:oMath xmlns:m="http://schemas.openxmlformats.org/officeDocument/2006/math">
                                <m:r>
                                  <m:rPr>
                                    <m:nor/>
                                  </m:rPr>
                                  <a:rPr lang="en-CA" sz="1600" i="0" u="none" strike="noStrike" smtClean="0">
                                    <a:effectLst/>
                                    <a:latin typeface="Cambria Math" panose="02040503050406030204" pitchFamily="18" charset="0"/>
                                  </a:rPr>
                                  <m:t>SST</m:t>
                                </m:r>
                              </m:oMath>
                            </m:oMathPara>
                          </a14:m>
                          <a:endParaRPr lang="en-CA" sz="1600" b="0"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l" fontAlgn="b"/>
                          <a14:m>
                            <m:oMathPara xmlns:m="http://schemas.openxmlformats.org/officeDocument/2006/math">
                              <m:oMathParaPr>
                                <m:jc m:val="centerGroup"/>
                              </m:oMathParaPr>
                              <m:oMath xmlns:m="http://schemas.openxmlformats.org/officeDocument/2006/math">
                                <m:r>
                                  <a:rPr lang="en-CA" sz="1600" i="1" u="none" strike="noStrike" dirty="0" smtClean="0">
                                    <a:effectLst/>
                                    <a:latin typeface="Cambria Math" panose="02040503050406030204" pitchFamily="18" charset="0"/>
                                  </a:rPr>
                                  <m:t> </m:t>
                                </m:r>
                              </m:oMath>
                            </m:oMathPara>
                          </a14:m>
                          <a:endParaRPr lang="en-CA" sz="1600" b="0"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l" fontAlgn="b"/>
                          <a14:m>
                            <m:oMathPara xmlns:m="http://schemas.openxmlformats.org/officeDocument/2006/math">
                              <m:oMathParaPr>
                                <m:jc m:val="centerGroup"/>
                              </m:oMathParaPr>
                              <m:oMath xmlns:m="http://schemas.openxmlformats.org/officeDocument/2006/math">
                                <m:r>
                                  <a:rPr lang="en-CA" sz="1600" i="1" u="none" strike="noStrike" dirty="0" smtClean="0">
                                    <a:effectLst/>
                                    <a:latin typeface="Cambria Math" panose="02040503050406030204" pitchFamily="18" charset="0"/>
                                  </a:rPr>
                                  <m:t> </m:t>
                                </m:r>
                              </m:oMath>
                            </m:oMathPara>
                          </a14:m>
                          <a:endParaRPr lang="en-CA" sz="1600" b="0"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l" fontAlgn="b"/>
                          <a:r>
                            <a:rPr lang="en-CA" sz="1600" u="none" strike="noStrike" dirty="0">
                              <a:effectLst/>
                            </a:rPr>
                            <a:t> </a:t>
                          </a:r>
                          <a:endParaRPr lang="en-CA" sz="1600" b="0"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078642"/>
                      </a:ext>
                    </a:extLst>
                  </a:tr>
                </a:tbl>
              </a:graphicData>
            </a:graphic>
          </p:graphicFrame>
        </mc:Choice>
        <mc:Fallback>
          <p:graphicFrame>
            <p:nvGraphicFramePr>
              <p:cNvPr id="4" name="Content Placeholder 3">
                <a:extLst>
                  <a:ext uri="{FF2B5EF4-FFF2-40B4-BE49-F238E27FC236}">
                    <a16:creationId xmlns:a16="http://schemas.microsoft.com/office/drawing/2014/main" id="{EEFD3AD4-D232-FA47-E063-97AA5EEACC22}"/>
                  </a:ext>
                </a:extLst>
              </p:cNvPr>
              <p:cNvGraphicFramePr>
                <a:graphicFrameLocks noGrp="1"/>
              </p:cNvGraphicFramePr>
              <p:nvPr>
                <p:ph idx="13"/>
                <p:extLst>
                  <p:ext uri="{D42A27DB-BD31-4B8C-83A1-F6EECF244321}">
                    <p14:modId xmlns:p14="http://schemas.microsoft.com/office/powerpoint/2010/main" val="2559192308"/>
                  </p:ext>
                </p:extLst>
              </p:nvPr>
            </p:nvGraphicFramePr>
            <p:xfrm>
              <a:off x="477801" y="1678665"/>
              <a:ext cx="10618783" cy="1000760"/>
            </p:xfrm>
            <a:graphic>
              <a:graphicData uri="http://schemas.openxmlformats.org/drawingml/2006/table">
                <a:tbl>
                  <a:tblPr>
                    <a:tableStyleId>{5C22544A-7EE6-4342-B048-85BDC9FD1C3A}</a:tableStyleId>
                  </a:tblPr>
                  <a:tblGrid>
                    <a:gridCol w="1722684">
                      <a:extLst>
                        <a:ext uri="{9D8B030D-6E8A-4147-A177-3AD203B41FA5}">
                          <a16:colId xmlns:a16="http://schemas.microsoft.com/office/drawing/2014/main" val="1100748944"/>
                        </a:ext>
                      </a:extLst>
                    </a:gridCol>
                    <a:gridCol w="1590170">
                      <a:extLst>
                        <a:ext uri="{9D8B030D-6E8A-4147-A177-3AD203B41FA5}">
                          <a16:colId xmlns:a16="http://schemas.microsoft.com/office/drawing/2014/main" val="779967165"/>
                        </a:ext>
                      </a:extLst>
                    </a:gridCol>
                    <a:gridCol w="1590170">
                      <a:extLst>
                        <a:ext uri="{9D8B030D-6E8A-4147-A177-3AD203B41FA5}">
                          <a16:colId xmlns:a16="http://schemas.microsoft.com/office/drawing/2014/main" val="2615475690"/>
                        </a:ext>
                      </a:extLst>
                    </a:gridCol>
                    <a:gridCol w="1740333">
                      <a:extLst>
                        <a:ext uri="{9D8B030D-6E8A-4147-A177-3AD203B41FA5}">
                          <a16:colId xmlns:a16="http://schemas.microsoft.com/office/drawing/2014/main" val="1751474743"/>
                        </a:ext>
                      </a:extLst>
                    </a:gridCol>
                    <a:gridCol w="1788942">
                      <a:extLst>
                        <a:ext uri="{9D8B030D-6E8A-4147-A177-3AD203B41FA5}">
                          <a16:colId xmlns:a16="http://schemas.microsoft.com/office/drawing/2014/main" val="3641279645"/>
                        </a:ext>
                      </a:extLst>
                    </a:gridCol>
                    <a:gridCol w="2186484">
                      <a:extLst>
                        <a:ext uri="{9D8B030D-6E8A-4147-A177-3AD203B41FA5}">
                          <a16:colId xmlns:a16="http://schemas.microsoft.com/office/drawing/2014/main" val="4163521834"/>
                        </a:ext>
                      </a:extLst>
                    </a:gridCol>
                  </a:tblGrid>
                  <a:tr h="250190">
                    <a:tc>
                      <a:txBody>
                        <a:bodyPr/>
                        <a:lstStyle/>
                        <a:p>
                          <a:pPr algn="ctr" fontAlgn="b"/>
                          <a:r>
                            <a:rPr lang="en-CA" sz="1600" u="none" strike="noStrike" dirty="0">
                              <a:effectLst/>
                            </a:rPr>
                            <a:t> </a:t>
                          </a:r>
                          <a:endParaRPr lang="en-CA" sz="1600" b="0" i="1"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1600" u="none" strike="noStrike" dirty="0" err="1">
                              <a:effectLst/>
                            </a:rPr>
                            <a:t>df</a:t>
                          </a:r>
                          <a:endParaRPr lang="en-CA" sz="1600" b="0" i="1"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1600" u="none" strike="noStrike" dirty="0">
                              <a:effectLst/>
                            </a:rPr>
                            <a:t>SS</a:t>
                          </a:r>
                          <a:endParaRPr lang="en-CA" sz="1600" b="0" i="1"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1600" u="none" strike="noStrike" dirty="0">
                              <a:effectLst/>
                            </a:rPr>
                            <a:t>MS</a:t>
                          </a:r>
                          <a:endParaRPr lang="en-CA" sz="1600" b="0" i="1"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71088" t="-19512" r="-122789" b="-353659"/>
                          </a:stretch>
                        </a:blipFill>
                      </a:tcPr>
                    </a:tc>
                    <a:tc>
                      <a:txBody>
                        <a:bodyPr/>
                        <a:lstStyle/>
                        <a:p>
                          <a:endParaRPr lang="en-US"/>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85794" t="-19512" r="-557" b="-353659"/>
                          </a:stretch>
                        </a:blipFill>
                      </a:tcPr>
                    </a:tc>
                    <a:extLst>
                      <a:ext uri="{0D108BD9-81ED-4DB2-BD59-A6C34878D82A}">
                        <a16:rowId xmlns:a16="http://schemas.microsoft.com/office/drawing/2014/main" val="4015305688"/>
                      </a:ext>
                    </a:extLst>
                  </a:tr>
                  <a:tr h="250190">
                    <a:tc>
                      <a:txBody>
                        <a:bodyPr/>
                        <a:lstStyle/>
                        <a:p>
                          <a:pPr algn="l" fontAlgn="b"/>
                          <a:r>
                            <a:rPr lang="en-CA" sz="1600" u="none" strike="noStrike" dirty="0">
                              <a:effectLst/>
                            </a:rPr>
                            <a:t>Regression</a:t>
                          </a:r>
                          <a:endParaRPr lang="en-CA" sz="1600" b="0"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noFill/>
                      </a:tcPr>
                    </a:tc>
                    <a:tc>
                      <a:txBody>
                        <a:bodyPr/>
                        <a:lstStyle/>
                        <a:p>
                          <a:endParaRPr lang="en-US"/>
                        </a:p>
                      </a:txBody>
                      <a:tcPr marL="6350" marR="6350" marT="6350" marB="0" anchor="b">
                        <a:lnT w="12700" cap="flat" cmpd="sng" algn="ctr">
                          <a:solidFill>
                            <a:schemeClr val="tx1"/>
                          </a:solidFill>
                          <a:prstDash val="solid"/>
                          <a:round/>
                          <a:headEnd type="none" w="med" len="med"/>
                          <a:tailEnd type="none" w="med" len="med"/>
                        </a:lnT>
                        <a:blipFill>
                          <a:blip r:embed="rId2"/>
                          <a:stretch>
                            <a:fillRect l="-108812" t="-116667" r="-460153" b="-245238"/>
                          </a:stretch>
                        </a:blipFill>
                      </a:tcPr>
                    </a:tc>
                    <a:tc>
                      <a:txBody>
                        <a:bodyPr/>
                        <a:lstStyle/>
                        <a:p>
                          <a:endParaRPr lang="en-US"/>
                        </a:p>
                      </a:txBody>
                      <a:tcPr marL="6350" marR="6350" marT="6350" marB="0" anchor="b">
                        <a:lnT w="12700" cap="flat" cmpd="sng" algn="ctr">
                          <a:solidFill>
                            <a:schemeClr val="tx1"/>
                          </a:solidFill>
                          <a:prstDash val="solid"/>
                          <a:round/>
                          <a:headEnd type="none" w="med" len="med"/>
                          <a:tailEnd type="none" w="med" len="med"/>
                        </a:lnT>
                        <a:blipFill>
                          <a:blip r:embed="rId2"/>
                          <a:stretch>
                            <a:fillRect l="-208812" t="-116667" r="-360153" b="-245238"/>
                          </a:stretch>
                        </a:blipFill>
                      </a:tcPr>
                    </a:tc>
                    <a:tc>
                      <a:txBody>
                        <a:bodyPr/>
                        <a:lstStyle/>
                        <a:p>
                          <a:endParaRPr lang="en-US"/>
                        </a:p>
                      </a:txBody>
                      <a:tcPr marL="6350" marR="6350" marT="6350" marB="0" anchor="b">
                        <a:lnT w="12700" cap="flat" cmpd="sng" algn="ctr">
                          <a:solidFill>
                            <a:schemeClr val="tx1"/>
                          </a:solidFill>
                          <a:prstDash val="solid"/>
                          <a:round/>
                          <a:headEnd type="none" w="med" len="med"/>
                          <a:tailEnd type="none" w="med" len="med"/>
                        </a:lnT>
                        <a:blipFill>
                          <a:blip r:embed="rId2"/>
                          <a:stretch>
                            <a:fillRect l="-282807" t="-116667" r="-229825" b="-245238"/>
                          </a:stretch>
                        </a:blipFill>
                      </a:tcPr>
                    </a:tc>
                    <a:tc>
                      <a:txBody>
                        <a:bodyPr/>
                        <a:lstStyle/>
                        <a:p>
                          <a:endParaRPr lang="en-US"/>
                        </a:p>
                      </a:txBody>
                      <a:tcPr marL="6350" marR="6350" marT="6350" marB="0" anchor="b">
                        <a:lnT w="12700" cap="flat" cmpd="sng" algn="ctr">
                          <a:solidFill>
                            <a:schemeClr val="tx1"/>
                          </a:solidFill>
                          <a:prstDash val="solid"/>
                          <a:round/>
                          <a:headEnd type="none" w="med" len="med"/>
                          <a:tailEnd type="none" w="med" len="med"/>
                        </a:lnT>
                        <a:blipFill>
                          <a:blip r:embed="rId2"/>
                          <a:stretch>
                            <a:fillRect l="-371088" t="-116667" r="-122789" b="-245238"/>
                          </a:stretch>
                        </a:blipFill>
                      </a:tcPr>
                    </a:tc>
                    <a:tc>
                      <a:txBody>
                        <a:bodyPr/>
                        <a:lstStyle/>
                        <a:p>
                          <a:endParaRPr lang="en-US"/>
                        </a:p>
                      </a:txBody>
                      <a:tcPr marL="6350" marR="6350" marT="6350" marB="0" anchor="b">
                        <a:lnT w="12700" cap="flat" cmpd="sng" algn="ctr">
                          <a:solidFill>
                            <a:schemeClr val="tx1"/>
                          </a:solidFill>
                          <a:prstDash val="solid"/>
                          <a:round/>
                          <a:headEnd type="none" w="med" len="med"/>
                          <a:tailEnd type="none" w="med" len="med"/>
                        </a:lnT>
                        <a:blipFill>
                          <a:blip r:embed="rId2"/>
                          <a:stretch>
                            <a:fillRect l="-385794" t="-116667" r="-557" b="-245238"/>
                          </a:stretch>
                        </a:blipFill>
                      </a:tcPr>
                    </a:tc>
                    <a:extLst>
                      <a:ext uri="{0D108BD9-81ED-4DB2-BD59-A6C34878D82A}">
                        <a16:rowId xmlns:a16="http://schemas.microsoft.com/office/drawing/2014/main" val="3896936914"/>
                      </a:ext>
                    </a:extLst>
                  </a:tr>
                  <a:tr h="250190">
                    <a:tc>
                      <a:txBody>
                        <a:bodyPr/>
                        <a:lstStyle/>
                        <a:p>
                          <a:pPr algn="l" fontAlgn="b"/>
                          <a:r>
                            <a:rPr lang="en-CA" sz="1600" u="none" strike="noStrike">
                              <a:effectLst/>
                            </a:rPr>
                            <a:t>Residual</a:t>
                          </a:r>
                          <a:endParaRPr lang="en-CA" sz="1600" b="0" i="0" u="none" strike="noStrike">
                            <a:solidFill>
                              <a:srgbClr val="000000"/>
                            </a:solidFill>
                            <a:effectLst/>
                            <a:latin typeface="Calibri" panose="020F0502020204030204" pitchFamily="34" charset="0"/>
                          </a:endParaRPr>
                        </a:p>
                      </a:txBody>
                      <a:tcPr marL="6350" marR="6350" marT="6350" marB="0" anchor="b">
                        <a:noFill/>
                      </a:tcPr>
                    </a:tc>
                    <a:tc>
                      <a:txBody>
                        <a:bodyPr/>
                        <a:lstStyle/>
                        <a:p>
                          <a:endParaRPr lang="en-US"/>
                        </a:p>
                      </a:txBody>
                      <a:tcPr marL="6350" marR="6350" marT="6350" marB="0" anchor="b">
                        <a:blipFill>
                          <a:blip r:embed="rId2"/>
                          <a:stretch>
                            <a:fillRect l="-108812" t="-221951" r="-460153" b="-151220"/>
                          </a:stretch>
                        </a:blipFill>
                      </a:tcPr>
                    </a:tc>
                    <a:tc>
                      <a:txBody>
                        <a:bodyPr/>
                        <a:lstStyle/>
                        <a:p>
                          <a:endParaRPr lang="en-US"/>
                        </a:p>
                      </a:txBody>
                      <a:tcPr marL="6350" marR="6350" marT="6350" marB="0" anchor="b">
                        <a:blipFill>
                          <a:blip r:embed="rId2"/>
                          <a:stretch>
                            <a:fillRect l="-208812" t="-221951" r="-360153" b="-151220"/>
                          </a:stretch>
                        </a:blipFill>
                      </a:tcPr>
                    </a:tc>
                    <a:tc>
                      <a:txBody>
                        <a:bodyPr/>
                        <a:lstStyle/>
                        <a:p>
                          <a:endParaRPr lang="en-US"/>
                        </a:p>
                      </a:txBody>
                      <a:tcPr marL="6350" marR="6350" marT="6350" marB="0" anchor="b">
                        <a:blipFill>
                          <a:blip r:embed="rId2"/>
                          <a:stretch>
                            <a:fillRect l="-282807" t="-221951" r="-229825" b="-151220"/>
                          </a:stretch>
                        </a:blipFill>
                      </a:tcPr>
                    </a:tc>
                    <a:tc>
                      <a:txBody>
                        <a:bodyPr/>
                        <a:lstStyle/>
                        <a:p>
                          <a:pPr algn="l" fontAlgn="b"/>
                          <a:endParaRPr lang="en-CA" sz="1600" b="0" i="0" u="none" strike="noStrike" dirty="0">
                            <a:solidFill>
                              <a:srgbClr val="000000"/>
                            </a:solidFill>
                            <a:effectLst/>
                            <a:latin typeface="Calibri" panose="020F0502020204030204" pitchFamily="34" charset="0"/>
                          </a:endParaRPr>
                        </a:p>
                      </a:txBody>
                      <a:tcPr marL="6350" marR="6350" marT="6350" marB="0" anchor="b">
                        <a:noFill/>
                      </a:tcPr>
                    </a:tc>
                    <a:tc>
                      <a:txBody>
                        <a:bodyPr/>
                        <a:lstStyle/>
                        <a:p>
                          <a:pPr algn="l" fontAlgn="b"/>
                          <a:endParaRPr lang="en-CA" sz="1600" b="0" i="0" u="none" strike="noStrike" dirty="0">
                            <a:solidFill>
                              <a:srgbClr val="000000"/>
                            </a:solidFill>
                            <a:effectLst/>
                            <a:latin typeface="Calibri" panose="020F0502020204030204" pitchFamily="34" charset="0"/>
                          </a:endParaRPr>
                        </a:p>
                      </a:txBody>
                      <a:tcPr marL="6350" marR="6350" marT="6350" marB="0" anchor="b">
                        <a:noFill/>
                      </a:tcPr>
                    </a:tc>
                    <a:extLst>
                      <a:ext uri="{0D108BD9-81ED-4DB2-BD59-A6C34878D82A}">
                        <a16:rowId xmlns:a16="http://schemas.microsoft.com/office/drawing/2014/main" val="1674340466"/>
                      </a:ext>
                    </a:extLst>
                  </a:tr>
                  <a:tr h="250190">
                    <a:tc>
                      <a:txBody>
                        <a:bodyPr/>
                        <a:lstStyle/>
                        <a:p>
                          <a:pPr algn="l" fontAlgn="b"/>
                          <a:r>
                            <a:rPr lang="en-CA" sz="1600" u="none" strike="noStrike" dirty="0">
                              <a:effectLst/>
                            </a:rPr>
                            <a:t>Total</a:t>
                          </a:r>
                          <a:endParaRPr lang="en-CA" sz="1600" b="0"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endParaRPr lang="en-US"/>
                        </a:p>
                      </a:txBody>
                      <a:tcPr marL="6350" marR="6350" marT="6350" marB="0" anchor="b">
                        <a:lnB w="12700" cap="flat" cmpd="sng" algn="ctr">
                          <a:solidFill>
                            <a:schemeClr val="tx1"/>
                          </a:solidFill>
                          <a:prstDash val="solid"/>
                          <a:round/>
                          <a:headEnd type="none" w="med" len="med"/>
                          <a:tailEnd type="none" w="med" len="med"/>
                        </a:lnB>
                        <a:blipFill>
                          <a:blip r:embed="rId2"/>
                          <a:stretch>
                            <a:fillRect l="-108812" t="-321951" r="-460153" b="-51220"/>
                          </a:stretch>
                        </a:blipFill>
                      </a:tcPr>
                    </a:tc>
                    <a:tc>
                      <a:txBody>
                        <a:bodyPr/>
                        <a:lstStyle/>
                        <a:p>
                          <a:endParaRPr lang="en-US"/>
                        </a:p>
                      </a:txBody>
                      <a:tcPr marL="6350" marR="6350" marT="6350" marB="0" anchor="b">
                        <a:lnB w="12700" cap="flat" cmpd="sng" algn="ctr">
                          <a:solidFill>
                            <a:schemeClr val="tx1"/>
                          </a:solidFill>
                          <a:prstDash val="solid"/>
                          <a:round/>
                          <a:headEnd type="none" w="med" len="med"/>
                          <a:tailEnd type="none" w="med" len="med"/>
                        </a:lnB>
                        <a:blipFill>
                          <a:blip r:embed="rId2"/>
                          <a:stretch>
                            <a:fillRect l="-208812" t="-321951" r="-360153" b="-51220"/>
                          </a:stretch>
                        </a:blipFill>
                      </a:tcPr>
                    </a:tc>
                    <a:tc>
                      <a:txBody>
                        <a:bodyPr/>
                        <a:lstStyle/>
                        <a:p>
                          <a:endParaRPr lang="en-US"/>
                        </a:p>
                      </a:txBody>
                      <a:tcPr marL="6350" marR="6350" marT="6350" marB="0" anchor="b">
                        <a:lnB w="12700" cap="flat" cmpd="sng" algn="ctr">
                          <a:solidFill>
                            <a:schemeClr val="tx1"/>
                          </a:solidFill>
                          <a:prstDash val="solid"/>
                          <a:round/>
                          <a:headEnd type="none" w="med" len="med"/>
                          <a:tailEnd type="none" w="med" len="med"/>
                        </a:lnB>
                        <a:blipFill>
                          <a:blip r:embed="rId2"/>
                          <a:stretch>
                            <a:fillRect l="-282807" t="-321951" r="-229825" b="-51220"/>
                          </a:stretch>
                        </a:blipFill>
                      </a:tcPr>
                    </a:tc>
                    <a:tc>
                      <a:txBody>
                        <a:bodyPr/>
                        <a:lstStyle/>
                        <a:p>
                          <a:endParaRPr lang="en-US"/>
                        </a:p>
                      </a:txBody>
                      <a:tcPr marL="6350" marR="6350" marT="6350" marB="0" anchor="b">
                        <a:lnB w="12700" cap="flat" cmpd="sng" algn="ctr">
                          <a:solidFill>
                            <a:schemeClr val="tx1"/>
                          </a:solidFill>
                          <a:prstDash val="solid"/>
                          <a:round/>
                          <a:headEnd type="none" w="med" len="med"/>
                          <a:tailEnd type="none" w="med" len="med"/>
                        </a:lnB>
                        <a:blipFill>
                          <a:blip r:embed="rId2"/>
                          <a:stretch>
                            <a:fillRect l="-371088" t="-321951" r="-122789" b="-51220"/>
                          </a:stretch>
                        </a:blipFill>
                      </a:tcPr>
                    </a:tc>
                    <a:tc>
                      <a:txBody>
                        <a:bodyPr/>
                        <a:lstStyle/>
                        <a:p>
                          <a:pPr algn="l" fontAlgn="b"/>
                          <a:r>
                            <a:rPr lang="en-CA" sz="1600" u="none" strike="noStrike" dirty="0">
                              <a:effectLst/>
                            </a:rPr>
                            <a:t> </a:t>
                          </a:r>
                          <a:endParaRPr lang="en-CA" sz="1600" b="0"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078642"/>
                      </a:ext>
                    </a:extLst>
                  </a:tr>
                </a:tbl>
              </a:graphicData>
            </a:graphic>
          </p:graphicFrame>
        </mc:Fallback>
      </mc:AlternateContent>
      <p:sp>
        <p:nvSpPr>
          <p:cNvPr id="6" name="TextBox 5">
            <a:extLst>
              <a:ext uri="{FF2B5EF4-FFF2-40B4-BE49-F238E27FC236}">
                <a16:creationId xmlns:a16="http://schemas.microsoft.com/office/drawing/2014/main" id="{6FC297E4-528D-4A69-5A81-D65177F451D5}"/>
              </a:ext>
            </a:extLst>
          </p:cNvPr>
          <p:cNvSpPr txBox="1"/>
          <p:nvPr/>
        </p:nvSpPr>
        <p:spPr>
          <a:xfrm>
            <a:off x="443754" y="1136461"/>
            <a:ext cx="9264140" cy="400110"/>
          </a:xfrm>
          <a:prstGeom prst="rect">
            <a:avLst/>
          </a:prstGeom>
          <a:noFill/>
        </p:spPr>
        <p:txBody>
          <a:bodyPr wrap="square" rtlCol="0">
            <a:spAutoFit/>
          </a:bodyPr>
          <a:lstStyle/>
          <a:p>
            <a:r>
              <a:rPr lang="en-CA" sz="2000" dirty="0"/>
              <a:t>The contents of the ANOVA table for </a:t>
            </a:r>
            <a:r>
              <a:rPr lang="en-CA" sz="2000" b="1" u="sng" dirty="0"/>
              <a:t>Simple</a:t>
            </a:r>
            <a:r>
              <a:rPr lang="en-CA" sz="2000" dirty="0"/>
              <a:t> Linear Regression (SLR) is as follows:</a:t>
            </a:r>
          </a:p>
        </p:txBody>
      </p:sp>
      <p:sp>
        <p:nvSpPr>
          <p:cNvPr id="7" name="TextBox 6">
            <a:extLst>
              <a:ext uri="{FF2B5EF4-FFF2-40B4-BE49-F238E27FC236}">
                <a16:creationId xmlns:a16="http://schemas.microsoft.com/office/drawing/2014/main" id="{499A4674-0F97-49EE-462E-9F5CE647D823}"/>
              </a:ext>
            </a:extLst>
          </p:cNvPr>
          <p:cNvSpPr txBox="1"/>
          <p:nvPr/>
        </p:nvSpPr>
        <p:spPr>
          <a:xfrm>
            <a:off x="443754" y="3327952"/>
            <a:ext cx="10088532" cy="400110"/>
          </a:xfrm>
          <a:prstGeom prst="rect">
            <a:avLst/>
          </a:prstGeom>
          <a:noFill/>
        </p:spPr>
        <p:txBody>
          <a:bodyPr wrap="square" rtlCol="0">
            <a:spAutoFit/>
          </a:bodyPr>
          <a:lstStyle/>
          <a:p>
            <a:r>
              <a:rPr lang="en-CA" sz="2000" dirty="0"/>
              <a:t>The contents of the ANOVA table for </a:t>
            </a:r>
            <a:r>
              <a:rPr lang="en-CA" sz="2000" b="1" u="sng" dirty="0"/>
              <a:t>Multiple</a:t>
            </a:r>
            <a:r>
              <a:rPr lang="en-CA" sz="2000" dirty="0"/>
              <a:t> Linear Regression (MLR) is as follows:</a:t>
            </a:r>
          </a:p>
        </p:txBody>
      </p:sp>
      <mc:AlternateContent xmlns:mc="http://schemas.openxmlformats.org/markup-compatibility/2006">
        <mc:Choice xmlns:a14="http://schemas.microsoft.com/office/drawing/2010/main" Requires="a14">
          <p:graphicFrame>
            <p:nvGraphicFramePr>
              <p:cNvPr id="9" name="Content Placeholder 3">
                <a:extLst>
                  <a:ext uri="{FF2B5EF4-FFF2-40B4-BE49-F238E27FC236}">
                    <a16:creationId xmlns:a16="http://schemas.microsoft.com/office/drawing/2014/main" id="{CC163C13-6925-E565-C6C4-C1AE6C983ACD}"/>
                  </a:ext>
                </a:extLst>
              </p:cNvPr>
              <p:cNvGraphicFramePr>
                <a:graphicFrameLocks/>
              </p:cNvGraphicFramePr>
              <p:nvPr>
                <p:extLst>
                  <p:ext uri="{D42A27DB-BD31-4B8C-83A1-F6EECF244321}">
                    <p14:modId xmlns:p14="http://schemas.microsoft.com/office/powerpoint/2010/main" val="849649677"/>
                  </p:ext>
                </p:extLst>
              </p:nvPr>
            </p:nvGraphicFramePr>
            <p:xfrm>
              <a:off x="2330940" y="4079466"/>
              <a:ext cx="7409124" cy="1000760"/>
            </p:xfrm>
            <a:graphic>
              <a:graphicData uri="http://schemas.openxmlformats.org/drawingml/2006/table">
                <a:tbl>
                  <a:tblPr>
                    <a:tableStyleId>{5C22544A-7EE6-4342-B048-85BDC9FD1C3A}</a:tableStyleId>
                  </a:tblPr>
                  <a:tblGrid>
                    <a:gridCol w="1149676">
                      <a:extLst>
                        <a:ext uri="{9D8B030D-6E8A-4147-A177-3AD203B41FA5}">
                          <a16:colId xmlns:a16="http://schemas.microsoft.com/office/drawing/2014/main" val="1100748944"/>
                        </a:ext>
                      </a:extLst>
                    </a:gridCol>
                    <a:gridCol w="1061240">
                      <a:extLst>
                        <a:ext uri="{9D8B030D-6E8A-4147-A177-3AD203B41FA5}">
                          <a16:colId xmlns:a16="http://schemas.microsoft.com/office/drawing/2014/main" val="779967165"/>
                        </a:ext>
                      </a:extLst>
                    </a:gridCol>
                    <a:gridCol w="1061240">
                      <a:extLst>
                        <a:ext uri="{9D8B030D-6E8A-4147-A177-3AD203B41FA5}">
                          <a16:colId xmlns:a16="http://schemas.microsoft.com/office/drawing/2014/main" val="2615475690"/>
                        </a:ext>
                      </a:extLst>
                    </a:gridCol>
                    <a:gridCol w="1483868">
                      <a:extLst>
                        <a:ext uri="{9D8B030D-6E8A-4147-A177-3AD203B41FA5}">
                          <a16:colId xmlns:a16="http://schemas.microsoft.com/office/drawing/2014/main" val="1751474743"/>
                        </a:ext>
                      </a:extLst>
                    </a:gridCol>
                    <a:gridCol w="1193895">
                      <a:extLst>
                        <a:ext uri="{9D8B030D-6E8A-4147-A177-3AD203B41FA5}">
                          <a16:colId xmlns:a16="http://schemas.microsoft.com/office/drawing/2014/main" val="3641279645"/>
                        </a:ext>
                      </a:extLst>
                    </a:gridCol>
                    <a:gridCol w="1459205">
                      <a:extLst>
                        <a:ext uri="{9D8B030D-6E8A-4147-A177-3AD203B41FA5}">
                          <a16:colId xmlns:a16="http://schemas.microsoft.com/office/drawing/2014/main" val="4163521834"/>
                        </a:ext>
                      </a:extLst>
                    </a:gridCol>
                  </a:tblGrid>
                  <a:tr h="190500">
                    <a:tc>
                      <a:txBody>
                        <a:bodyPr/>
                        <a:lstStyle/>
                        <a:p>
                          <a:pPr algn="ctr" fontAlgn="b"/>
                          <a:r>
                            <a:rPr lang="en-CA" sz="1600" u="none" strike="noStrike" dirty="0">
                              <a:effectLst/>
                            </a:rPr>
                            <a:t> </a:t>
                          </a:r>
                          <a:endParaRPr lang="en-CA" sz="1600" b="0" i="1"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1600" u="none" strike="noStrike" dirty="0" err="1">
                              <a:effectLst/>
                            </a:rPr>
                            <a:t>df</a:t>
                          </a:r>
                          <a:endParaRPr lang="en-CA" sz="1600" b="0" i="1"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1600" u="none" strike="noStrike" dirty="0">
                              <a:effectLst/>
                            </a:rPr>
                            <a:t>SS</a:t>
                          </a:r>
                          <a:endParaRPr lang="en-CA" sz="1600" b="0" i="1"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1600" u="none" strike="noStrike" dirty="0">
                              <a:effectLst/>
                            </a:rPr>
                            <a:t>MS</a:t>
                          </a:r>
                          <a:endParaRPr lang="en-CA" sz="1600" b="0" i="1"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600" i="1" u="none" strike="noStrike" dirty="0" smtClean="0">
                                    <a:effectLst/>
                                    <a:latin typeface="Cambria Math" panose="02040503050406030204" pitchFamily="18" charset="0"/>
                                  </a:rPr>
                                  <m:t>𝐹</m:t>
                                </m:r>
                              </m:oMath>
                            </m:oMathPara>
                          </a14:m>
                          <a:endParaRPr lang="en-CA" sz="1600" b="0" i="1"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1600" u="none" strike="noStrike" dirty="0">
                              <a:effectLst/>
                            </a:rPr>
                            <a:t>Significance </a:t>
                          </a:r>
                          <a14:m>
                            <m:oMath xmlns:m="http://schemas.openxmlformats.org/officeDocument/2006/math">
                              <m:r>
                                <a:rPr lang="en-CA" sz="1600" i="1" u="none" strike="noStrike" dirty="0" smtClean="0">
                                  <a:effectLst/>
                                  <a:latin typeface="Cambria Math" panose="02040503050406030204" pitchFamily="18" charset="0"/>
                                </a:rPr>
                                <m:t>𝐹</m:t>
                              </m:r>
                            </m:oMath>
                          </a14:m>
                          <a:endParaRPr lang="en-CA" sz="1600" b="0" i="1"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5305688"/>
                      </a:ext>
                    </a:extLst>
                  </a:tr>
                  <a:tr h="190500">
                    <a:tc>
                      <a:txBody>
                        <a:bodyPr/>
                        <a:lstStyle/>
                        <a:p>
                          <a:pPr algn="l" fontAlgn="b"/>
                          <a:r>
                            <a:rPr lang="en-CA" sz="1600" u="none" strike="noStrike" dirty="0">
                              <a:effectLst/>
                            </a:rPr>
                            <a:t>Regression</a:t>
                          </a:r>
                          <a:endParaRPr lang="en-CA" sz="1600" b="0"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noFill/>
                      </a:tcPr>
                    </a:tc>
                    <a:tc>
                      <a:txBody>
                        <a:bodyPr/>
                        <a:lstStyle/>
                        <a:p>
                          <a:pPr algn="ctr" fontAlgn="b"/>
                          <a14:m>
                            <m:oMathPara xmlns:m="http://schemas.openxmlformats.org/officeDocument/2006/math">
                              <m:oMathParaPr>
                                <m:jc m:val="centerGroup"/>
                              </m:oMathParaPr>
                              <m:oMath xmlns:m="http://schemas.openxmlformats.org/officeDocument/2006/math">
                                <m:r>
                                  <a:rPr lang="en-CA" sz="1600" b="0" i="1" u="none" strike="noStrike" dirty="0" smtClean="0">
                                    <a:effectLst/>
                                    <a:latin typeface="Cambria Math" panose="02040503050406030204" pitchFamily="18" charset="0"/>
                                  </a:rPr>
                                  <m:t>𝑘</m:t>
                                </m:r>
                              </m:oMath>
                            </m:oMathPara>
                          </a14:m>
                          <a:endParaRPr lang="en-CA" sz="1600" b="0"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noFill/>
                      </a:tcPr>
                    </a:tc>
                    <a:tc>
                      <a:txBody>
                        <a:bodyPr/>
                        <a:lstStyle/>
                        <a:p>
                          <a:pPr algn="l" fontAlgn="b"/>
                          <a14:m>
                            <m:oMathPara xmlns:m="http://schemas.openxmlformats.org/officeDocument/2006/math">
                              <m:oMathParaPr>
                                <m:jc m:val="centerGroup"/>
                              </m:oMathParaPr>
                              <m:oMath xmlns:m="http://schemas.openxmlformats.org/officeDocument/2006/math">
                                <m:r>
                                  <m:rPr>
                                    <m:nor/>
                                  </m:rPr>
                                  <a:rPr lang="en-CA" sz="1600" i="0" u="none" strike="noStrike" dirty="0" smtClean="0">
                                    <a:effectLst/>
                                    <a:latin typeface="Cambria Math" panose="02040503050406030204" pitchFamily="18" charset="0"/>
                                  </a:rPr>
                                  <m:t>SSR</m:t>
                                </m:r>
                              </m:oMath>
                            </m:oMathPara>
                          </a14:m>
                          <a:endParaRPr lang="en-CA" sz="1600" b="0"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noFill/>
                      </a:tcPr>
                    </a:tc>
                    <a:tc>
                      <a:txBody>
                        <a:bodyPr/>
                        <a:lstStyle/>
                        <a:p>
                          <a:pPr algn="l" fontAlgn="b"/>
                          <a14:m>
                            <m:oMathPara xmlns:m="http://schemas.openxmlformats.org/officeDocument/2006/math">
                              <m:oMathParaPr>
                                <m:jc m:val="centerGroup"/>
                              </m:oMathParaPr>
                              <m:oMath xmlns:m="http://schemas.openxmlformats.org/officeDocument/2006/math">
                                <m:r>
                                  <m:rPr>
                                    <m:nor/>
                                  </m:rPr>
                                  <a:rPr lang="en-CA" sz="1600" i="0" u="none" strike="noStrike" smtClean="0">
                                    <a:effectLst/>
                                    <a:latin typeface="Cambria Math" panose="02040503050406030204" pitchFamily="18" charset="0"/>
                                  </a:rPr>
                                  <m:t>SSR</m:t>
                                </m:r>
                                <m:r>
                                  <a:rPr lang="en-CA" sz="1600" i="1" u="none" strike="noStrike" smtClean="0">
                                    <a:effectLst/>
                                    <a:latin typeface="Cambria Math" panose="02040503050406030204" pitchFamily="18" charset="0"/>
                                  </a:rPr>
                                  <m:t>/</m:t>
                                </m:r>
                                <m:r>
                                  <a:rPr lang="en-CA" sz="1600" b="0" i="1" u="none" strike="noStrike" smtClean="0">
                                    <a:effectLst/>
                                    <a:latin typeface="Cambria Math" panose="02040503050406030204" pitchFamily="18" charset="0"/>
                                  </a:rPr>
                                  <m:t>𝑘</m:t>
                                </m:r>
                              </m:oMath>
                            </m:oMathPara>
                          </a14:m>
                          <a:endParaRPr lang="en-CA" sz="1600" b="0"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noFill/>
                      </a:tcPr>
                    </a:tc>
                    <a:tc>
                      <a:txBody>
                        <a:bodyPr/>
                        <a:lstStyle/>
                        <a:p>
                          <a:pPr algn="l" fontAlgn="b"/>
                          <a14:m>
                            <m:oMathPara xmlns:m="http://schemas.openxmlformats.org/officeDocument/2006/math">
                              <m:oMathParaPr>
                                <m:jc m:val="centerGroup"/>
                              </m:oMathParaPr>
                              <m:oMath xmlns:m="http://schemas.openxmlformats.org/officeDocument/2006/math">
                                <m:r>
                                  <m:rPr>
                                    <m:nor/>
                                  </m:rPr>
                                  <a:rPr lang="en-CA" sz="1600" i="0" u="none" strike="noStrike" smtClean="0">
                                    <a:effectLst/>
                                    <a:latin typeface="Cambria Math" panose="02040503050406030204" pitchFamily="18" charset="0"/>
                                  </a:rPr>
                                  <m:t>MSR</m:t>
                                </m:r>
                                <m:r>
                                  <m:rPr>
                                    <m:nor/>
                                  </m:rPr>
                                  <a:rPr lang="en-CA" sz="1600" i="0" u="none" strike="noStrike" smtClean="0">
                                    <a:effectLst/>
                                    <a:latin typeface="Cambria Math" panose="02040503050406030204" pitchFamily="18" charset="0"/>
                                  </a:rPr>
                                  <m:t>/</m:t>
                                </m:r>
                                <m:r>
                                  <m:rPr>
                                    <m:nor/>
                                  </m:rPr>
                                  <a:rPr lang="en-CA" sz="1600" i="0" u="none" strike="noStrike" smtClean="0">
                                    <a:effectLst/>
                                    <a:latin typeface="Cambria Math" panose="02040503050406030204" pitchFamily="18" charset="0"/>
                                  </a:rPr>
                                  <m:t>MSE</m:t>
                                </m:r>
                              </m:oMath>
                            </m:oMathPara>
                          </a14:m>
                          <a:endParaRPr lang="en-CA" sz="1600" b="0"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noFill/>
                      </a:tcPr>
                    </a:tc>
                    <a:tc>
                      <a:txBody>
                        <a:bodyPr/>
                        <a:lstStyle/>
                        <a:p>
                          <a:pPr algn="ctr" fontAlgn="b"/>
                          <a14:m>
                            <m:oMath xmlns:m="http://schemas.openxmlformats.org/officeDocument/2006/math">
                              <m:r>
                                <a:rPr lang="en-CA" sz="1600" i="1" u="none" strike="noStrike" dirty="0" smtClean="0">
                                  <a:effectLst/>
                                  <a:latin typeface="Cambria Math" panose="02040503050406030204" pitchFamily="18" charset="0"/>
                                </a:rPr>
                                <m:t>𝑝</m:t>
                              </m:r>
                            </m:oMath>
                          </a14:m>
                          <a:r>
                            <a:rPr lang="en-CA" sz="1600" u="none" strike="noStrike" dirty="0">
                              <a:effectLst/>
                            </a:rPr>
                            <a:t>-value</a:t>
                          </a:r>
                          <a:endParaRPr lang="en-CA" sz="1600" b="0"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896936914"/>
                      </a:ext>
                    </a:extLst>
                  </a:tr>
                  <a:tr h="190500">
                    <a:tc>
                      <a:txBody>
                        <a:bodyPr/>
                        <a:lstStyle/>
                        <a:p>
                          <a:pPr algn="l" fontAlgn="b"/>
                          <a:r>
                            <a:rPr lang="en-CA" sz="1600" u="none" strike="noStrike">
                              <a:effectLst/>
                            </a:rPr>
                            <a:t>Residual</a:t>
                          </a:r>
                          <a:endParaRPr lang="en-CA" sz="1600" b="0" i="0" u="none" strike="noStrike">
                            <a:solidFill>
                              <a:srgbClr val="000000"/>
                            </a:solidFill>
                            <a:effectLst/>
                            <a:latin typeface="Calibri" panose="020F0502020204030204" pitchFamily="34" charset="0"/>
                          </a:endParaRPr>
                        </a:p>
                      </a:txBody>
                      <a:tcPr marL="6350" marR="6350" marT="6350" marB="0" anchor="b">
                        <a:noFill/>
                      </a:tcPr>
                    </a:tc>
                    <a:tc>
                      <a:txBody>
                        <a:bodyPr/>
                        <a:lstStyle/>
                        <a:p>
                          <a:pPr algn="ctr" fontAlgn="b"/>
                          <a14:m>
                            <m:oMathPara xmlns:m="http://schemas.openxmlformats.org/officeDocument/2006/math">
                              <m:oMathParaPr>
                                <m:jc m:val="centerGroup"/>
                              </m:oMathParaPr>
                              <m:oMath xmlns:m="http://schemas.openxmlformats.org/officeDocument/2006/math">
                                <m:r>
                                  <a:rPr lang="en-CA" sz="1600" i="1" u="none" strike="noStrike" dirty="0" smtClean="0">
                                    <a:effectLst/>
                                    <a:latin typeface="Cambria Math" panose="02040503050406030204" pitchFamily="18" charset="0"/>
                                  </a:rPr>
                                  <m:t>𝑛</m:t>
                                </m:r>
                                <m:r>
                                  <a:rPr lang="en-CA" sz="1600" i="1" u="none" strike="noStrike" dirty="0" smtClean="0">
                                    <a:effectLst/>
                                    <a:latin typeface="Cambria Math" panose="02040503050406030204" pitchFamily="18" charset="0"/>
                                  </a:rPr>
                                  <m:t>−</m:t>
                                </m:r>
                                <m:r>
                                  <a:rPr lang="en-CA" sz="1600" b="0" i="1" u="none" strike="noStrike" dirty="0" smtClean="0">
                                    <a:effectLst/>
                                    <a:latin typeface="Cambria Math" panose="02040503050406030204" pitchFamily="18" charset="0"/>
                                  </a:rPr>
                                  <m:t>𝑘</m:t>
                                </m:r>
                                <m:r>
                                  <a:rPr lang="en-CA" sz="1600" b="0" i="1" u="none" strike="noStrike" dirty="0" smtClean="0">
                                    <a:effectLst/>
                                    <a:latin typeface="Cambria Math" panose="02040503050406030204" pitchFamily="18" charset="0"/>
                                  </a:rPr>
                                  <m:t>−1</m:t>
                                </m:r>
                              </m:oMath>
                            </m:oMathPara>
                          </a14:m>
                          <a:endParaRPr lang="en-CA" sz="1600" b="0" i="1" u="none" strike="noStrike" dirty="0">
                            <a:solidFill>
                              <a:srgbClr val="000000"/>
                            </a:solidFill>
                            <a:effectLst/>
                            <a:latin typeface="Calibri" panose="020F0502020204030204" pitchFamily="34" charset="0"/>
                          </a:endParaRPr>
                        </a:p>
                      </a:txBody>
                      <a:tcPr marL="6350" marR="6350" marT="6350" marB="0" anchor="b">
                        <a:noFill/>
                      </a:tcPr>
                    </a:tc>
                    <a:tc>
                      <a:txBody>
                        <a:bodyPr/>
                        <a:lstStyle/>
                        <a:p>
                          <a:pPr algn="l" fontAlgn="b"/>
                          <a14:m>
                            <m:oMathPara xmlns:m="http://schemas.openxmlformats.org/officeDocument/2006/math">
                              <m:oMathParaPr>
                                <m:jc m:val="centerGroup"/>
                              </m:oMathParaPr>
                              <m:oMath xmlns:m="http://schemas.openxmlformats.org/officeDocument/2006/math">
                                <m:r>
                                  <m:rPr>
                                    <m:nor/>
                                  </m:rPr>
                                  <a:rPr lang="en-CA" sz="1600" i="0" u="none" strike="noStrike" smtClean="0">
                                    <a:effectLst/>
                                    <a:latin typeface="Cambria Math" panose="02040503050406030204" pitchFamily="18" charset="0"/>
                                  </a:rPr>
                                  <m:t>SSE</m:t>
                                </m:r>
                              </m:oMath>
                            </m:oMathPara>
                          </a14:m>
                          <a:endParaRPr lang="en-CA" sz="1600" b="0" i="0" u="none" strike="noStrike" dirty="0">
                            <a:solidFill>
                              <a:srgbClr val="000000"/>
                            </a:solidFill>
                            <a:effectLst/>
                            <a:latin typeface="Calibri" panose="020F0502020204030204" pitchFamily="34" charset="0"/>
                          </a:endParaRPr>
                        </a:p>
                      </a:txBody>
                      <a:tcPr marL="6350" marR="6350" marT="6350" marB="0" anchor="b">
                        <a:noFill/>
                      </a:tcPr>
                    </a:tc>
                    <a:tc>
                      <a:txBody>
                        <a:bodyPr/>
                        <a:lstStyle/>
                        <a:p>
                          <a:pPr algn="l" fontAlgn="b"/>
                          <a14:m>
                            <m:oMathPara xmlns:m="http://schemas.openxmlformats.org/officeDocument/2006/math">
                              <m:oMathParaPr>
                                <m:jc m:val="centerGroup"/>
                              </m:oMathParaPr>
                              <m:oMath xmlns:m="http://schemas.openxmlformats.org/officeDocument/2006/math">
                                <m:r>
                                  <m:rPr>
                                    <m:nor/>
                                  </m:rPr>
                                  <a:rPr lang="en-CA" sz="1600" i="0" u="none" strike="noStrike" dirty="0" smtClean="0">
                                    <a:effectLst/>
                                    <a:latin typeface="Cambria Math" panose="02040503050406030204" pitchFamily="18" charset="0"/>
                                  </a:rPr>
                                  <m:t>SSE</m:t>
                                </m:r>
                                <m:r>
                                  <a:rPr lang="en-CA" sz="1600" i="1" u="none" strike="noStrike" dirty="0" smtClean="0">
                                    <a:effectLst/>
                                    <a:latin typeface="Cambria Math" panose="02040503050406030204" pitchFamily="18" charset="0"/>
                                  </a:rPr>
                                  <m:t>/(</m:t>
                                </m:r>
                                <m:r>
                                  <a:rPr lang="en-CA" sz="1600" i="1" u="none" strike="noStrike" dirty="0" smtClean="0">
                                    <a:effectLst/>
                                    <a:latin typeface="Cambria Math" panose="02040503050406030204" pitchFamily="18" charset="0"/>
                                  </a:rPr>
                                  <m:t>𝑛</m:t>
                                </m:r>
                                <m:r>
                                  <a:rPr lang="en-CA" sz="1600" i="1" u="none" strike="noStrike" dirty="0" smtClean="0">
                                    <a:effectLst/>
                                    <a:latin typeface="Cambria Math" panose="02040503050406030204" pitchFamily="18" charset="0"/>
                                  </a:rPr>
                                  <m:t>−</m:t>
                                </m:r>
                                <m:r>
                                  <a:rPr lang="en-CA" sz="1600" b="0" i="1" u="none" strike="noStrike" dirty="0" smtClean="0">
                                    <a:effectLst/>
                                    <a:latin typeface="Cambria Math" panose="02040503050406030204" pitchFamily="18" charset="0"/>
                                  </a:rPr>
                                  <m:t>𝑘</m:t>
                                </m:r>
                                <m:r>
                                  <a:rPr lang="en-CA" sz="1600" b="0" i="1" u="none" strike="noStrike" dirty="0" smtClean="0">
                                    <a:effectLst/>
                                    <a:latin typeface="Cambria Math" panose="02040503050406030204" pitchFamily="18" charset="0"/>
                                  </a:rPr>
                                  <m:t>−1)</m:t>
                                </m:r>
                              </m:oMath>
                            </m:oMathPara>
                          </a14:m>
                          <a:endParaRPr lang="en-CA" sz="1600" b="0" i="0" u="none" strike="noStrike" dirty="0">
                            <a:solidFill>
                              <a:srgbClr val="000000"/>
                            </a:solidFill>
                            <a:effectLst/>
                            <a:latin typeface="Calibri" panose="020F0502020204030204" pitchFamily="34" charset="0"/>
                          </a:endParaRPr>
                        </a:p>
                      </a:txBody>
                      <a:tcPr marL="6350" marR="6350" marT="6350" marB="0" anchor="b">
                        <a:noFill/>
                      </a:tcPr>
                    </a:tc>
                    <a:tc>
                      <a:txBody>
                        <a:bodyPr/>
                        <a:lstStyle/>
                        <a:p>
                          <a:pPr algn="l" fontAlgn="b"/>
                          <a:endParaRPr lang="en-CA" sz="1600" b="0" i="0" u="none" strike="noStrike" dirty="0">
                            <a:solidFill>
                              <a:srgbClr val="000000"/>
                            </a:solidFill>
                            <a:effectLst/>
                            <a:latin typeface="Calibri" panose="020F0502020204030204" pitchFamily="34" charset="0"/>
                          </a:endParaRPr>
                        </a:p>
                      </a:txBody>
                      <a:tcPr marL="6350" marR="6350" marT="6350" marB="0" anchor="b">
                        <a:noFill/>
                      </a:tcPr>
                    </a:tc>
                    <a:tc>
                      <a:txBody>
                        <a:bodyPr/>
                        <a:lstStyle/>
                        <a:p>
                          <a:pPr algn="l" fontAlgn="b"/>
                          <a:endParaRPr lang="en-CA" sz="1600" b="0" i="0" u="none" strike="noStrike" dirty="0">
                            <a:solidFill>
                              <a:srgbClr val="000000"/>
                            </a:solidFill>
                            <a:effectLst/>
                            <a:latin typeface="Calibri" panose="020F0502020204030204" pitchFamily="34" charset="0"/>
                          </a:endParaRPr>
                        </a:p>
                      </a:txBody>
                      <a:tcPr marL="6350" marR="6350" marT="6350" marB="0" anchor="b">
                        <a:noFill/>
                      </a:tcPr>
                    </a:tc>
                    <a:extLst>
                      <a:ext uri="{0D108BD9-81ED-4DB2-BD59-A6C34878D82A}">
                        <a16:rowId xmlns:a16="http://schemas.microsoft.com/office/drawing/2014/main" val="1674340466"/>
                      </a:ext>
                    </a:extLst>
                  </a:tr>
                  <a:tr h="200025">
                    <a:tc>
                      <a:txBody>
                        <a:bodyPr/>
                        <a:lstStyle/>
                        <a:p>
                          <a:pPr algn="l" fontAlgn="b"/>
                          <a:r>
                            <a:rPr lang="en-CA" sz="1600" u="none" strike="noStrike" dirty="0">
                              <a:effectLst/>
                            </a:rPr>
                            <a:t>Total</a:t>
                          </a:r>
                          <a:endParaRPr lang="en-CA" sz="1600" b="0"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ctr" fontAlgn="b"/>
                          <a14:m>
                            <m:oMathPara xmlns:m="http://schemas.openxmlformats.org/officeDocument/2006/math">
                              <m:oMathParaPr>
                                <m:jc m:val="centerGroup"/>
                              </m:oMathParaPr>
                              <m:oMath xmlns:m="http://schemas.openxmlformats.org/officeDocument/2006/math">
                                <m:r>
                                  <a:rPr lang="en-CA" sz="1600" i="1" u="none" strike="noStrike" dirty="0" smtClean="0">
                                    <a:effectLst/>
                                    <a:latin typeface="Cambria Math" panose="02040503050406030204" pitchFamily="18" charset="0"/>
                                  </a:rPr>
                                  <m:t>𝑛</m:t>
                                </m:r>
                                <m:r>
                                  <a:rPr lang="en-CA" sz="1600" i="1" u="none" strike="noStrike" dirty="0" smtClean="0">
                                    <a:effectLst/>
                                    <a:latin typeface="Cambria Math" panose="02040503050406030204" pitchFamily="18" charset="0"/>
                                  </a:rPr>
                                  <m:t>−1</m:t>
                                </m:r>
                              </m:oMath>
                            </m:oMathPara>
                          </a14:m>
                          <a:endParaRPr lang="en-CA" sz="1600" b="0" i="1"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l" fontAlgn="b"/>
                          <a14:m>
                            <m:oMathPara xmlns:m="http://schemas.openxmlformats.org/officeDocument/2006/math">
                              <m:oMathParaPr>
                                <m:jc m:val="centerGroup"/>
                              </m:oMathParaPr>
                              <m:oMath xmlns:m="http://schemas.openxmlformats.org/officeDocument/2006/math">
                                <m:r>
                                  <m:rPr>
                                    <m:nor/>
                                  </m:rPr>
                                  <a:rPr lang="en-CA" sz="1600" i="0" u="none" strike="noStrike" smtClean="0">
                                    <a:effectLst/>
                                    <a:latin typeface="Cambria Math" panose="02040503050406030204" pitchFamily="18" charset="0"/>
                                  </a:rPr>
                                  <m:t>SST</m:t>
                                </m:r>
                              </m:oMath>
                            </m:oMathPara>
                          </a14:m>
                          <a:endParaRPr lang="en-CA" sz="1600" b="0"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l" fontAlgn="b"/>
                          <a14:m>
                            <m:oMathPara xmlns:m="http://schemas.openxmlformats.org/officeDocument/2006/math">
                              <m:oMathParaPr>
                                <m:jc m:val="centerGroup"/>
                              </m:oMathParaPr>
                              <m:oMath xmlns:m="http://schemas.openxmlformats.org/officeDocument/2006/math">
                                <m:r>
                                  <a:rPr lang="en-CA" sz="1600" i="1" u="none" strike="noStrike" dirty="0" smtClean="0">
                                    <a:effectLst/>
                                    <a:latin typeface="Cambria Math" panose="02040503050406030204" pitchFamily="18" charset="0"/>
                                  </a:rPr>
                                  <m:t> </m:t>
                                </m:r>
                              </m:oMath>
                            </m:oMathPara>
                          </a14:m>
                          <a:endParaRPr lang="en-CA" sz="1600" b="0"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l" fontAlgn="b"/>
                          <a14:m>
                            <m:oMathPara xmlns:m="http://schemas.openxmlformats.org/officeDocument/2006/math">
                              <m:oMathParaPr>
                                <m:jc m:val="centerGroup"/>
                              </m:oMathParaPr>
                              <m:oMath xmlns:m="http://schemas.openxmlformats.org/officeDocument/2006/math">
                                <m:r>
                                  <a:rPr lang="en-CA" sz="1600" i="1" u="none" strike="noStrike" dirty="0" smtClean="0">
                                    <a:effectLst/>
                                    <a:latin typeface="Cambria Math" panose="02040503050406030204" pitchFamily="18" charset="0"/>
                                  </a:rPr>
                                  <m:t> </m:t>
                                </m:r>
                              </m:oMath>
                            </m:oMathPara>
                          </a14:m>
                          <a:endParaRPr lang="en-CA" sz="1600" b="0"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pPr algn="l" fontAlgn="b"/>
                          <a:r>
                            <a:rPr lang="en-CA" sz="1600" u="none" strike="noStrike" dirty="0">
                              <a:effectLst/>
                            </a:rPr>
                            <a:t> </a:t>
                          </a:r>
                          <a:endParaRPr lang="en-CA" sz="1600" b="0"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078642"/>
                      </a:ext>
                    </a:extLst>
                  </a:tr>
                </a:tbl>
              </a:graphicData>
            </a:graphic>
          </p:graphicFrame>
        </mc:Choice>
        <mc:Fallback>
          <p:graphicFrame>
            <p:nvGraphicFramePr>
              <p:cNvPr id="9" name="Content Placeholder 3">
                <a:extLst>
                  <a:ext uri="{FF2B5EF4-FFF2-40B4-BE49-F238E27FC236}">
                    <a16:creationId xmlns:a16="http://schemas.microsoft.com/office/drawing/2014/main" id="{CC163C13-6925-E565-C6C4-C1AE6C983ACD}"/>
                  </a:ext>
                </a:extLst>
              </p:cNvPr>
              <p:cNvGraphicFramePr>
                <a:graphicFrameLocks/>
              </p:cNvGraphicFramePr>
              <p:nvPr>
                <p:extLst>
                  <p:ext uri="{D42A27DB-BD31-4B8C-83A1-F6EECF244321}">
                    <p14:modId xmlns:p14="http://schemas.microsoft.com/office/powerpoint/2010/main" val="849649677"/>
                  </p:ext>
                </p:extLst>
              </p:nvPr>
            </p:nvGraphicFramePr>
            <p:xfrm>
              <a:off x="2330940" y="4079466"/>
              <a:ext cx="7409124" cy="1000760"/>
            </p:xfrm>
            <a:graphic>
              <a:graphicData uri="http://schemas.openxmlformats.org/drawingml/2006/table">
                <a:tbl>
                  <a:tblPr>
                    <a:tableStyleId>{5C22544A-7EE6-4342-B048-85BDC9FD1C3A}</a:tableStyleId>
                  </a:tblPr>
                  <a:tblGrid>
                    <a:gridCol w="1149676">
                      <a:extLst>
                        <a:ext uri="{9D8B030D-6E8A-4147-A177-3AD203B41FA5}">
                          <a16:colId xmlns:a16="http://schemas.microsoft.com/office/drawing/2014/main" val="1100748944"/>
                        </a:ext>
                      </a:extLst>
                    </a:gridCol>
                    <a:gridCol w="1061240">
                      <a:extLst>
                        <a:ext uri="{9D8B030D-6E8A-4147-A177-3AD203B41FA5}">
                          <a16:colId xmlns:a16="http://schemas.microsoft.com/office/drawing/2014/main" val="779967165"/>
                        </a:ext>
                      </a:extLst>
                    </a:gridCol>
                    <a:gridCol w="1061240">
                      <a:extLst>
                        <a:ext uri="{9D8B030D-6E8A-4147-A177-3AD203B41FA5}">
                          <a16:colId xmlns:a16="http://schemas.microsoft.com/office/drawing/2014/main" val="2615475690"/>
                        </a:ext>
                      </a:extLst>
                    </a:gridCol>
                    <a:gridCol w="1483868">
                      <a:extLst>
                        <a:ext uri="{9D8B030D-6E8A-4147-A177-3AD203B41FA5}">
                          <a16:colId xmlns:a16="http://schemas.microsoft.com/office/drawing/2014/main" val="1751474743"/>
                        </a:ext>
                      </a:extLst>
                    </a:gridCol>
                    <a:gridCol w="1193895">
                      <a:extLst>
                        <a:ext uri="{9D8B030D-6E8A-4147-A177-3AD203B41FA5}">
                          <a16:colId xmlns:a16="http://schemas.microsoft.com/office/drawing/2014/main" val="3641279645"/>
                        </a:ext>
                      </a:extLst>
                    </a:gridCol>
                    <a:gridCol w="1459205">
                      <a:extLst>
                        <a:ext uri="{9D8B030D-6E8A-4147-A177-3AD203B41FA5}">
                          <a16:colId xmlns:a16="http://schemas.microsoft.com/office/drawing/2014/main" val="4163521834"/>
                        </a:ext>
                      </a:extLst>
                    </a:gridCol>
                  </a:tblGrid>
                  <a:tr h="250190">
                    <a:tc>
                      <a:txBody>
                        <a:bodyPr/>
                        <a:lstStyle/>
                        <a:p>
                          <a:pPr algn="ctr" fontAlgn="b"/>
                          <a:r>
                            <a:rPr lang="en-CA" sz="1600" u="none" strike="noStrike" dirty="0">
                              <a:effectLst/>
                            </a:rPr>
                            <a:t> </a:t>
                          </a:r>
                          <a:endParaRPr lang="en-CA" sz="1600" b="0" i="1"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1600" u="none" strike="noStrike" dirty="0" err="1">
                              <a:effectLst/>
                            </a:rPr>
                            <a:t>df</a:t>
                          </a:r>
                          <a:endParaRPr lang="en-CA" sz="1600" b="0" i="1"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1600" u="none" strike="noStrike" dirty="0">
                              <a:effectLst/>
                            </a:rPr>
                            <a:t>SS</a:t>
                          </a:r>
                          <a:endParaRPr lang="en-CA" sz="1600" b="0" i="1"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CA" sz="1600" u="none" strike="noStrike" dirty="0">
                              <a:effectLst/>
                            </a:rPr>
                            <a:t>MS</a:t>
                          </a:r>
                          <a:endParaRPr lang="en-CA" sz="1600" b="0" i="1"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98980" t="-19512" r="-122959" b="-353659"/>
                          </a:stretch>
                        </a:blipFill>
                      </a:tcPr>
                    </a:tc>
                    <a:tc>
                      <a:txBody>
                        <a:bodyPr/>
                        <a:lstStyle/>
                        <a:p>
                          <a:endParaRPr lang="en-US"/>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9205" t="-19512" r="-837" b="-353659"/>
                          </a:stretch>
                        </a:blipFill>
                      </a:tcPr>
                    </a:tc>
                    <a:extLst>
                      <a:ext uri="{0D108BD9-81ED-4DB2-BD59-A6C34878D82A}">
                        <a16:rowId xmlns:a16="http://schemas.microsoft.com/office/drawing/2014/main" val="4015305688"/>
                      </a:ext>
                    </a:extLst>
                  </a:tr>
                  <a:tr h="250190">
                    <a:tc>
                      <a:txBody>
                        <a:bodyPr/>
                        <a:lstStyle/>
                        <a:p>
                          <a:pPr algn="l" fontAlgn="b"/>
                          <a:r>
                            <a:rPr lang="en-CA" sz="1600" u="none" strike="noStrike" dirty="0">
                              <a:effectLst/>
                            </a:rPr>
                            <a:t>Regression</a:t>
                          </a:r>
                          <a:endParaRPr lang="en-CA" sz="1600" b="0"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noFill/>
                      </a:tcPr>
                    </a:tc>
                    <a:tc>
                      <a:txBody>
                        <a:bodyPr/>
                        <a:lstStyle/>
                        <a:p>
                          <a:endParaRPr lang="en-US"/>
                        </a:p>
                      </a:txBody>
                      <a:tcPr marL="6350" marR="6350" marT="6350" marB="0" anchor="b">
                        <a:lnT w="12700" cap="flat" cmpd="sng" algn="ctr">
                          <a:solidFill>
                            <a:schemeClr val="tx1"/>
                          </a:solidFill>
                          <a:prstDash val="solid"/>
                          <a:round/>
                          <a:headEnd type="none" w="med" len="med"/>
                          <a:tailEnd type="none" w="med" len="med"/>
                        </a:lnT>
                        <a:blipFill>
                          <a:blip r:embed="rId3"/>
                          <a:stretch>
                            <a:fillRect l="-109195" t="-116667" r="-491379" b="-245238"/>
                          </a:stretch>
                        </a:blipFill>
                      </a:tcPr>
                    </a:tc>
                    <a:tc>
                      <a:txBody>
                        <a:bodyPr/>
                        <a:lstStyle/>
                        <a:p>
                          <a:endParaRPr lang="en-US"/>
                        </a:p>
                      </a:txBody>
                      <a:tcPr marL="6350" marR="6350" marT="6350" marB="0" anchor="b">
                        <a:lnT w="12700" cap="flat" cmpd="sng" algn="ctr">
                          <a:solidFill>
                            <a:schemeClr val="tx1"/>
                          </a:solidFill>
                          <a:prstDash val="solid"/>
                          <a:round/>
                          <a:headEnd type="none" w="med" len="med"/>
                          <a:tailEnd type="none" w="med" len="med"/>
                        </a:lnT>
                        <a:blipFill>
                          <a:blip r:embed="rId3"/>
                          <a:stretch>
                            <a:fillRect l="-209195" t="-116667" r="-391379" b="-245238"/>
                          </a:stretch>
                        </a:blipFill>
                      </a:tcPr>
                    </a:tc>
                    <a:tc>
                      <a:txBody>
                        <a:bodyPr/>
                        <a:lstStyle/>
                        <a:p>
                          <a:endParaRPr lang="en-US"/>
                        </a:p>
                      </a:txBody>
                      <a:tcPr marL="6350" marR="6350" marT="6350" marB="0" anchor="b">
                        <a:lnT w="12700" cap="flat" cmpd="sng" algn="ctr">
                          <a:solidFill>
                            <a:schemeClr val="tx1"/>
                          </a:solidFill>
                          <a:prstDash val="solid"/>
                          <a:round/>
                          <a:headEnd type="none" w="med" len="med"/>
                          <a:tailEnd type="none" w="med" len="med"/>
                        </a:lnT>
                        <a:blipFill>
                          <a:blip r:embed="rId3"/>
                          <a:stretch>
                            <a:fillRect l="-220492" t="-116667" r="-179098" b="-245238"/>
                          </a:stretch>
                        </a:blipFill>
                      </a:tcPr>
                    </a:tc>
                    <a:tc>
                      <a:txBody>
                        <a:bodyPr/>
                        <a:lstStyle/>
                        <a:p>
                          <a:endParaRPr lang="en-US"/>
                        </a:p>
                      </a:txBody>
                      <a:tcPr marL="6350" marR="6350" marT="6350" marB="0" anchor="b">
                        <a:lnT w="12700" cap="flat" cmpd="sng" algn="ctr">
                          <a:solidFill>
                            <a:schemeClr val="tx1"/>
                          </a:solidFill>
                          <a:prstDash val="solid"/>
                          <a:round/>
                          <a:headEnd type="none" w="med" len="med"/>
                          <a:tailEnd type="none" w="med" len="med"/>
                        </a:lnT>
                        <a:blipFill>
                          <a:blip r:embed="rId3"/>
                          <a:stretch>
                            <a:fillRect l="-398980" t="-116667" r="-122959" b="-245238"/>
                          </a:stretch>
                        </a:blipFill>
                      </a:tcPr>
                    </a:tc>
                    <a:tc>
                      <a:txBody>
                        <a:bodyPr/>
                        <a:lstStyle/>
                        <a:p>
                          <a:endParaRPr lang="en-US"/>
                        </a:p>
                      </a:txBody>
                      <a:tcPr marL="6350" marR="6350" marT="6350" marB="0" anchor="b">
                        <a:lnT w="12700" cap="flat" cmpd="sng" algn="ctr">
                          <a:solidFill>
                            <a:schemeClr val="tx1"/>
                          </a:solidFill>
                          <a:prstDash val="solid"/>
                          <a:round/>
                          <a:headEnd type="none" w="med" len="med"/>
                          <a:tailEnd type="none" w="med" len="med"/>
                        </a:lnT>
                        <a:blipFill>
                          <a:blip r:embed="rId3"/>
                          <a:stretch>
                            <a:fillRect l="-409205" t="-116667" r="-837" b="-245238"/>
                          </a:stretch>
                        </a:blipFill>
                      </a:tcPr>
                    </a:tc>
                    <a:extLst>
                      <a:ext uri="{0D108BD9-81ED-4DB2-BD59-A6C34878D82A}">
                        <a16:rowId xmlns:a16="http://schemas.microsoft.com/office/drawing/2014/main" val="3896936914"/>
                      </a:ext>
                    </a:extLst>
                  </a:tr>
                  <a:tr h="250190">
                    <a:tc>
                      <a:txBody>
                        <a:bodyPr/>
                        <a:lstStyle/>
                        <a:p>
                          <a:pPr algn="l" fontAlgn="b"/>
                          <a:r>
                            <a:rPr lang="en-CA" sz="1600" u="none" strike="noStrike">
                              <a:effectLst/>
                            </a:rPr>
                            <a:t>Residual</a:t>
                          </a:r>
                          <a:endParaRPr lang="en-CA" sz="1600" b="0" i="0" u="none" strike="noStrike">
                            <a:solidFill>
                              <a:srgbClr val="000000"/>
                            </a:solidFill>
                            <a:effectLst/>
                            <a:latin typeface="Calibri" panose="020F0502020204030204" pitchFamily="34" charset="0"/>
                          </a:endParaRPr>
                        </a:p>
                      </a:txBody>
                      <a:tcPr marL="6350" marR="6350" marT="6350" marB="0" anchor="b">
                        <a:noFill/>
                      </a:tcPr>
                    </a:tc>
                    <a:tc>
                      <a:txBody>
                        <a:bodyPr/>
                        <a:lstStyle/>
                        <a:p>
                          <a:endParaRPr lang="en-US"/>
                        </a:p>
                      </a:txBody>
                      <a:tcPr marL="6350" marR="6350" marT="6350" marB="0" anchor="b">
                        <a:blipFill>
                          <a:blip r:embed="rId3"/>
                          <a:stretch>
                            <a:fillRect l="-109195" t="-221951" r="-491379" b="-151220"/>
                          </a:stretch>
                        </a:blipFill>
                      </a:tcPr>
                    </a:tc>
                    <a:tc>
                      <a:txBody>
                        <a:bodyPr/>
                        <a:lstStyle/>
                        <a:p>
                          <a:endParaRPr lang="en-US"/>
                        </a:p>
                      </a:txBody>
                      <a:tcPr marL="6350" marR="6350" marT="6350" marB="0" anchor="b">
                        <a:blipFill>
                          <a:blip r:embed="rId3"/>
                          <a:stretch>
                            <a:fillRect l="-209195" t="-221951" r="-391379" b="-151220"/>
                          </a:stretch>
                        </a:blipFill>
                      </a:tcPr>
                    </a:tc>
                    <a:tc>
                      <a:txBody>
                        <a:bodyPr/>
                        <a:lstStyle/>
                        <a:p>
                          <a:endParaRPr lang="en-US"/>
                        </a:p>
                      </a:txBody>
                      <a:tcPr marL="6350" marR="6350" marT="6350" marB="0" anchor="b">
                        <a:blipFill>
                          <a:blip r:embed="rId3"/>
                          <a:stretch>
                            <a:fillRect l="-220492" t="-221951" r="-179098" b="-151220"/>
                          </a:stretch>
                        </a:blipFill>
                      </a:tcPr>
                    </a:tc>
                    <a:tc>
                      <a:txBody>
                        <a:bodyPr/>
                        <a:lstStyle/>
                        <a:p>
                          <a:pPr algn="l" fontAlgn="b"/>
                          <a:endParaRPr lang="en-CA" sz="1600" b="0" i="0" u="none" strike="noStrike" dirty="0">
                            <a:solidFill>
                              <a:srgbClr val="000000"/>
                            </a:solidFill>
                            <a:effectLst/>
                            <a:latin typeface="Calibri" panose="020F0502020204030204" pitchFamily="34" charset="0"/>
                          </a:endParaRPr>
                        </a:p>
                      </a:txBody>
                      <a:tcPr marL="6350" marR="6350" marT="6350" marB="0" anchor="b">
                        <a:noFill/>
                      </a:tcPr>
                    </a:tc>
                    <a:tc>
                      <a:txBody>
                        <a:bodyPr/>
                        <a:lstStyle/>
                        <a:p>
                          <a:pPr algn="l" fontAlgn="b"/>
                          <a:endParaRPr lang="en-CA" sz="1600" b="0" i="0" u="none" strike="noStrike" dirty="0">
                            <a:solidFill>
                              <a:srgbClr val="000000"/>
                            </a:solidFill>
                            <a:effectLst/>
                            <a:latin typeface="Calibri" panose="020F0502020204030204" pitchFamily="34" charset="0"/>
                          </a:endParaRPr>
                        </a:p>
                      </a:txBody>
                      <a:tcPr marL="6350" marR="6350" marT="6350" marB="0" anchor="b">
                        <a:noFill/>
                      </a:tcPr>
                    </a:tc>
                    <a:extLst>
                      <a:ext uri="{0D108BD9-81ED-4DB2-BD59-A6C34878D82A}">
                        <a16:rowId xmlns:a16="http://schemas.microsoft.com/office/drawing/2014/main" val="1674340466"/>
                      </a:ext>
                    </a:extLst>
                  </a:tr>
                  <a:tr h="250190">
                    <a:tc>
                      <a:txBody>
                        <a:bodyPr/>
                        <a:lstStyle/>
                        <a:p>
                          <a:pPr algn="l" fontAlgn="b"/>
                          <a:r>
                            <a:rPr lang="en-CA" sz="1600" u="none" strike="noStrike" dirty="0">
                              <a:effectLst/>
                            </a:rPr>
                            <a:t>Total</a:t>
                          </a:r>
                          <a:endParaRPr lang="en-CA" sz="1600" b="0"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noFill/>
                      </a:tcPr>
                    </a:tc>
                    <a:tc>
                      <a:txBody>
                        <a:bodyPr/>
                        <a:lstStyle/>
                        <a:p>
                          <a:endParaRPr lang="en-US"/>
                        </a:p>
                      </a:txBody>
                      <a:tcPr marL="6350" marR="6350" marT="6350" marB="0" anchor="b">
                        <a:lnB w="12700" cap="flat" cmpd="sng" algn="ctr">
                          <a:solidFill>
                            <a:schemeClr val="tx1"/>
                          </a:solidFill>
                          <a:prstDash val="solid"/>
                          <a:round/>
                          <a:headEnd type="none" w="med" len="med"/>
                          <a:tailEnd type="none" w="med" len="med"/>
                        </a:lnB>
                        <a:blipFill>
                          <a:blip r:embed="rId3"/>
                          <a:stretch>
                            <a:fillRect l="-109195" t="-321951" r="-491379" b="-51220"/>
                          </a:stretch>
                        </a:blipFill>
                      </a:tcPr>
                    </a:tc>
                    <a:tc>
                      <a:txBody>
                        <a:bodyPr/>
                        <a:lstStyle/>
                        <a:p>
                          <a:endParaRPr lang="en-US"/>
                        </a:p>
                      </a:txBody>
                      <a:tcPr marL="6350" marR="6350" marT="6350" marB="0" anchor="b">
                        <a:lnB w="12700" cap="flat" cmpd="sng" algn="ctr">
                          <a:solidFill>
                            <a:schemeClr val="tx1"/>
                          </a:solidFill>
                          <a:prstDash val="solid"/>
                          <a:round/>
                          <a:headEnd type="none" w="med" len="med"/>
                          <a:tailEnd type="none" w="med" len="med"/>
                        </a:lnB>
                        <a:blipFill>
                          <a:blip r:embed="rId3"/>
                          <a:stretch>
                            <a:fillRect l="-209195" t="-321951" r="-391379" b="-51220"/>
                          </a:stretch>
                        </a:blipFill>
                      </a:tcPr>
                    </a:tc>
                    <a:tc>
                      <a:txBody>
                        <a:bodyPr/>
                        <a:lstStyle/>
                        <a:p>
                          <a:endParaRPr lang="en-US"/>
                        </a:p>
                      </a:txBody>
                      <a:tcPr marL="6350" marR="6350" marT="6350" marB="0" anchor="b">
                        <a:lnB w="12700" cap="flat" cmpd="sng" algn="ctr">
                          <a:solidFill>
                            <a:schemeClr val="tx1"/>
                          </a:solidFill>
                          <a:prstDash val="solid"/>
                          <a:round/>
                          <a:headEnd type="none" w="med" len="med"/>
                          <a:tailEnd type="none" w="med" len="med"/>
                        </a:lnB>
                        <a:blipFill>
                          <a:blip r:embed="rId3"/>
                          <a:stretch>
                            <a:fillRect l="-220492" t="-321951" r="-179098" b="-51220"/>
                          </a:stretch>
                        </a:blipFill>
                      </a:tcPr>
                    </a:tc>
                    <a:tc>
                      <a:txBody>
                        <a:bodyPr/>
                        <a:lstStyle/>
                        <a:p>
                          <a:endParaRPr lang="en-US"/>
                        </a:p>
                      </a:txBody>
                      <a:tcPr marL="6350" marR="6350" marT="6350" marB="0" anchor="b">
                        <a:lnB w="12700" cap="flat" cmpd="sng" algn="ctr">
                          <a:solidFill>
                            <a:schemeClr val="tx1"/>
                          </a:solidFill>
                          <a:prstDash val="solid"/>
                          <a:round/>
                          <a:headEnd type="none" w="med" len="med"/>
                          <a:tailEnd type="none" w="med" len="med"/>
                        </a:lnB>
                        <a:blipFill>
                          <a:blip r:embed="rId3"/>
                          <a:stretch>
                            <a:fillRect l="-398980" t="-321951" r="-122959" b="-51220"/>
                          </a:stretch>
                        </a:blipFill>
                      </a:tcPr>
                    </a:tc>
                    <a:tc>
                      <a:txBody>
                        <a:bodyPr/>
                        <a:lstStyle/>
                        <a:p>
                          <a:pPr algn="l" fontAlgn="b"/>
                          <a:r>
                            <a:rPr lang="en-CA" sz="1600" u="none" strike="noStrike" dirty="0">
                              <a:effectLst/>
                            </a:rPr>
                            <a:t> </a:t>
                          </a:r>
                          <a:endParaRPr lang="en-CA" sz="1600" b="0"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078642"/>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1E1475E-9DC1-0A22-CCCA-7C7F6570EB8A}"/>
                  </a:ext>
                </a:extLst>
              </p:cNvPr>
              <p:cNvSpPr txBox="1"/>
              <p:nvPr/>
            </p:nvSpPr>
            <p:spPr>
              <a:xfrm>
                <a:off x="2466365" y="5764524"/>
                <a:ext cx="2213555" cy="6939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CA" b="0" i="0" smtClean="0">
                          <a:latin typeface="Cambria Math" panose="02040503050406030204" pitchFamily="18" charset="0"/>
                        </a:rPr>
                        <m:t>SST</m:t>
                      </m:r>
                      <m:r>
                        <a:rPr lang="en-CA" b="0" i="0" smtClean="0">
                          <a:latin typeface="Cambria Math" panose="02040503050406030204" pitchFamily="18" charset="0"/>
                        </a:rPr>
                        <m:t>=</m:t>
                      </m:r>
                      <m:nary>
                        <m:naryPr>
                          <m:chr m:val="∑"/>
                          <m:subHide m:val="on"/>
                          <m:supHide m:val="on"/>
                          <m:ctrlPr>
                            <a:rPr lang="en-CA" b="0" i="1" smtClean="0">
                              <a:latin typeface="Cambria Math" panose="02040503050406030204" pitchFamily="18" charset="0"/>
                            </a:rPr>
                          </m:ctrlPr>
                        </m:naryPr>
                        <m:sub/>
                        <m:sup/>
                        <m:e>
                          <m:sSup>
                            <m:sSupPr>
                              <m:ctrlPr>
                                <a:rPr lang="en-CA" b="0" i="1" smtClean="0">
                                  <a:latin typeface="Cambria Math" panose="02040503050406030204" pitchFamily="18" charset="0"/>
                                </a:rPr>
                              </m:ctrlPr>
                            </m:sSupPr>
                            <m:e>
                              <m:r>
                                <a:rPr lang="en-CA" b="0" i="1" smtClean="0">
                                  <a:latin typeface="Cambria Math" panose="02040503050406030204" pitchFamily="18" charset="0"/>
                                </a:rPr>
                                <m:t>𝑦</m:t>
                              </m:r>
                            </m:e>
                            <m:sup>
                              <m:r>
                                <a:rPr lang="en-CA" b="0" i="1" smtClean="0">
                                  <a:latin typeface="Cambria Math" panose="02040503050406030204" pitchFamily="18" charset="0"/>
                                </a:rPr>
                                <m:t>2</m:t>
                              </m:r>
                            </m:sup>
                          </m:sSup>
                          <m:r>
                            <a:rPr lang="en-CA" b="0" i="1" smtClean="0">
                              <a:latin typeface="Cambria Math" panose="02040503050406030204" pitchFamily="18" charset="0"/>
                            </a:rPr>
                            <m:t>−</m:t>
                          </m:r>
                          <m:f>
                            <m:fPr>
                              <m:ctrlPr>
                                <a:rPr lang="en-CA" b="0" i="1" smtClean="0">
                                  <a:latin typeface="Cambria Math" panose="02040503050406030204" pitchFamily="18" charset="0"/>
                                </a:rPr>
                              </m:ctrlPr>
                            </m:fPr>
                            <m:num>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nary>
                                        <m:naryPr>
                                          <m:chr m:val="∑"/>
                                          <m:subHide m:val="on"/>
                                          <m:supHide m:val="on"/>
                                          <m:ctrlPr>
                                            <a:rPr lang="en-CA" b="0" i="1" smtClean="0">
                                              <a:latin typeface="Cambria Math" panose="02040503050406030204" pitchFamily="18" charset="0"/>
                                            </a:rPr>
                                          </m:ctrlPr>
                                        </m:naryPr>
                                        <m:sub/>
                                        <m:sup/>
                                        <m:e>
                                          <m:r>
                                            <a:rPr lang="en-CA" b="0" i="1" smtClean="0">
                                              <a:latin typeface="Cambria Math" panose="02040503050406030204" pitchFamily="18" charset="0"/>
                                            </a:rPr>
                                            <m:t>𝑦</m:t>
                                          </m:r>
                                        </m:e>
                                      </m:nary>
                                    </m:e>
                                  </m:d>
                                </m:e>
                                <m:sup>
                                  <m:r>
                                    <a:rPr lang="en-CA" b="0" i="1" smtClean="0">
                                      <a:latin typeface="Cambria Math" panose="02040503050406030204" pitchFamily="18" charset="0"/>
                                    </a:rPr>
                                    <m:t>2</m:t>
                                  </m:r>
                                </m:sup>
                              </m:sSup>
                            </m:num>
                            <m:den>
                              <m:r>
                                <a:rPr lang="en-CA" b="0" i="1" smtClean="0">
                                  <a:latin typeface="Cambria Math" panose="02040503050406030204" pitchFamily="18" charset="0"/>
                                </a:rPr>
                                <m:t>𝑛</m:t>
                              </m:r>
                            </m:den>
                          </m:f>
                        </m:e>
                      </m:nary>
                    </m:oMath>
                  </m:oMathPara>
                </a14:m>
                <a:endParaRPr lang="en-CA" dirty="0"/>
              </a:p>
            </p:txBody>
          </p:sp>
        </mc:Choice>
        <mc:Fallback xmlns="">
          <p:sp>
            <p:nvSpPr>
              <p:cNvPr id="10" name="TextBox 9">
                <a:extLst>
                  <a:ext uri="{FF2B5EF4-FFF2-40B4-BE49-F238E27FC236}">
                    <a16:creationId xmlns:a16="http://schemas.microsoft.com/office/drawing/2014/main" id="{C1E1475E-9DC1-0A22-CCCA-7C7F6570EB8A}"/>
                  </a:ext>
                </a:extLst>
              </p:cNvPr>
              <p:cNvSpPr txBox="1">
                <a:spLocks noRot="1" noChangeAspect="1" noMove="1" noResize="1" noEditPoints="1" noAdjustHandles="1" noChangeArrowheads="1" noChangeShapeType="1" noTextEdit="1"/>
              </p:cNvSpPr>
              <p:nvPr/>
            </p:nvSpPr>
            <p:spPr>
              <a:xfrm>
                <a:off x="2466365" y="5764524"/>
                <a:ext cx="2213555" cy="693908"/>
              </a:xfrm>
              <a:prstGeom prst="rect">
                <a:avLst/>
              </a:prstGeom>
              <a:blipFill>
                <a:blip r:embed="rId4"/>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E96B973-93F6-70DD-EEC1-643127CDF690}"/>
                  </a:ext>
                </a:extLst>
              </p:cNvPr>
              <p:cNvSpPr txBox="1"/>
              <p:nvPr/>
            </p:nvSpPr>
            <p:spPr>
              <a:xfrm>
                <a:off x="5168406" y="5756315"/>
                <a:ext cx="1855188"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CA" b="0" i="0" smtClean="0">
                          <a:latin typeface="Cambria Math" panose="02040503050406030204" pitchFamily="18" charset="0"/>
                        </a:rPr>
                        <m:t>SSE</m:t>
                      </m:r>
                      <m:r>
                        <a:rPr lang="en-CA" b="0" i="0" smtClean="0">
                          <a:latin typeface="Cambria Math" panose="02040503050406030204" pitchFamily="18" charset="0"/>
                        </a:rPr>
                        <m:t>=</m:t>
                      </m:r>
                      <m:nary>
                        <m:naryPr>
                          <m:chr m:val="∑"/>
                          <m:subHide m:val="on"/>
                          <m:supHide m:val="on"/>
                          <m:ctrlPr>
                            <a:rPr lang="en-CA" b="0" i="1" smtClean="0">
                              <a:latin typeface="Cambria Math" panose="02040503050406030204" pitchFamily="18" charset="0"/>
                            </a:rPr>
                          </m:ctrlPr>
                        </m:naryPr>
                        <m:sub/>
                        <m:sup/>
                        <m:e>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r>
                                    <a:rPr lang="en-CA" b="0" i="1" smtClean="0">
                                      <a:latin typeface="Cambria Math" panose="02040503050406030204" pitchFamily="18" charset="0"/>
                                    </a:rPr>
                                    <m:t>𝑦</m:t>
                                  </m:r>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𝑦</m:t>
                                      </m:r>
                                    </m:e>
                                  </m:acc>
                                </m:e>
                              </m:d>
                            </m:e>
                            <m:sup>
                              <m:r>
                                <a:rPr lang="en-CA" b="0" i="1" smtClean="0">
                                  <a:latin typeface="Cambria Math" panose="02040503050406030204" pitchFamily="18" charset="0"/>
                                </a:rPr>
                                <m:t>2</m:t>
                              </m:r>
                            </m:sup>
                          </m:sSup>
                        </m:e>
                      </m:nary>
                    </m:oMath>
                  </m:oMathPara>
                </a14:m>
                <a:endParaRPr lang="en-CA" dirty="0"/>
              </a:p>
            </p:txBody>
          </p:sp>
        </mc:Choice>
        <mc:Fallback xmlns="">
          <p:sp>
            <p:nvSpPr>
              <p:cNvPr id="11" name="TextBox 10">
                <a:extLst>
                  <a:ext uri="{FF2B5EF4-FFF2-40B4-BE49-F238E27FC236}">
                    <a16:creationId xmlns:a16="http://schemas.microsoft.com/office/drawing/2014/main" id="{1E96B973-93F6-70DD-EEC1-643127CDF690}"/>
                  </a:ext>
                </a:extLst>
              </p:cNvPr>
              <p:cNvSpPr txBox="1">
                <a:spLocks noRot="1" noChangeAspect="1" noMove="1" noResize="1" noEditPoints="1" noAdjustHandles="1" noChangeArrowheads="1" noChangeShapeType="1" noTextEdit="1"/>
              </p:cNvSpPr>
              <p:nvPr/>
            </p:nvSpPr>
            <p:spPr>
              <a:xfrm>
                <a:off x="5168406" y="5756315"/>
                <a:ext cx="1855188" cy="670761"/>
              </a:xfrm>
              <a:prstGeom prst="rect">
                <a:avLst/>
              </a:prstGeom>
              <a:blipFill>
                <a:blip r:embed="rId5"/>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F3C8EFC-9F4F-1934-6287-3DC37531A69B}"/>
                  </a:ext>
                </a:extLst>
              </p:cNvPr>
              <p:cNvSpPr txBox="1"/>
              <p:nvPr/>
            </p:nvSpPr>
            <p:spPr>
              <a:xfrm>
                <a:off x="7603470" y="5953195"/>
                <a:ext cx="17168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CA" b="0" i="0" smtClean="0">
                          <a:latin typeface="Cambria Math" panose="02040503050406030204" pitchFamily="18" charset="0"/>
                        </a:rPr>
                        <m:t>SSR</m:t>
                      </m:r>
                      <m:r>
                        <a:rPr lang="en-CA" b="0" i="0" smtClean="0">
                          <a:latin typeface="Cambria Math" panose="02040503050406030204" pitchFamily="18" charset="0"/>
                        </a:rPr>
                        <m:t>=</m:t>
                      </m:r>
                      <m:r>
                        <m:rPr>
                          <m:nor/>
                        </m:rPr>
                        <a:rPr lang="en-CA" b="0" i="0" smtClean="0">
                          <a:latin typeface="Cambria Math" panose="02040503050406030204" pitchFamily="18" charset="0"/>
                        </a:rPr>
                        <m:t>SST</m:t>
                      </m:r>
                      <m:r>
                        <a:rPr lang="en-CA" b="0" i="1" smtClean="0">
                          <a:latin typeface="Cambria Math" panose="02040503050406030204" pitchFamily="18" charset="0"/>
                        </a:rPr>
                        <m:t>−</m:t>
                      </m:r>
                      <m:r>
                        <m:rPr>
                          <m:nor/>
                        </m:rPr>
                        <a:rPr lang="en-CA" b="0" i="0" smtClean="0">
                          <a:latin typeface="Cambria Math" panose="02040503050406030204" pitchFamily="18" charset="0"/>
                        </a:rPr>
                        <m:t>SSE</m:t>
                      </m:r>
                    </m:oMath>
                  </m:oMathPara>
                </a14:m>
                <a:endParaRPr lang="en-CA" dirty="0"/>
              </a:p>
            </p:txBody>
          </p:sp>
        </mc:Choice>
        <mc:Fallback xmlns="">
          <p:sp>
            <p:nvSpPr>
              <p:cNvPr id="12" name="TextBox 11">
                <a:extLst>
                  <a:ext uri="{FF2B5EF4-FFF2-40B4-BE49-F238E27FC236}">
                    <a16:creationId xmlns:a16="http://schemas.microsoft.com/office/drawing/2014/main" id="{9F3C8EFC-9F4F-1934-6287-3DC37531A69B}"/>
                  </a:ext>
                </a:extLst>
              </p:cNvPr>
              <p:cNvSpPr txBox="1">
                <a:spLocks noRot="1" noChangeAspect="1" noMove="1" noResize="1" noEditPoints="1" noAdjustHandles="1" noChangeArrowheads="1" noChangeShapeType="1" noTextEdit="1"/>
              </p:cNvSpPr>
              <p:nvPr/>
            </p:nvSpPr>
            <p:spPr>
              <a:xfrm>
                <a:off x="7603470" y="5953195"/>
                <a:ext cx="1716817" cy="276999"/>
              </a:xfrm>
              <a:prstGeom prst="rect">
                <a:avLst/>
              </a:prstGeom>
              <a:blipFill>
                <a:blip r:embed="rId6"/>
                <a:stretch>
                  <a:fillRect l="-2837" r="-3546" b="-11111"/>
                </a:stretch>
              </a:blipFill>
            </p:spPr>
            <p:txBody>
              <a:bodyPr/>
              <a:lstStyle/>
              <a:p>
                <a:r>
                  <a:rPr lang="en-CA">
                    <a:noFill/>
                  </a:rPr>
                  <a:t> </a:t>
                </a:r>
              </a:p>
            </p:txBody>
          </p:sp>
        </mc:Fallback>
      </mc:AlternateContent>
    </p:spTree>
    <p:extLst>
      <p:ext uri="{BB962C8B-B14F-4D97-AF65-F5344CB8AC3E}">
        <p14:creationId xmlns:p14="http://schemas.microsoft.com/office/powerpoint/2010/main" val="1962514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72429AA-BB7E-691F-5DF0-F2913FF7B922}"/>
              </a:ext>
            </a:extLst>
          </p:cNvPr>
          <p:cNvSpPr>
            <a:spLocks noGrp="1"/>
          </p:cNvSpPr>
          <p:nvPr>
            <p:ph type="body" sz="quarter" idx="10"/>
          </p:nvPr>
        </p:nvSpPr>
        <p:spPr/>
        <p:txBody>
          <a:bodyPr/>
          <a:lstStyle/>
          <a:p>
            <a:r>
              <a:rPr lang="en-CA" dirty="0"/>
              <a:t>Multiple Linear Regression</a:t>
            </a:r>
          </a:p>
          <a:p>
            <a:endParaRPr lang="en-CA" dirty="0"/>
          </a:p>
        </p:txBody>
      </p:sp>
      <p:pic>
        <p:nvPicPr>
          <p:cNvPr id="4" name="Picture 3">
            <a:extLst>
              <a:ext uri="{FF2B5EF4-FFF2-40B4-BE49-F238E27FC236}">
                <a16:creationId xmlns:a16="http://schemas.microsoft.com/office/drawing/2014/main" id="{1AEFEAF4-7FB2-2F56-D799-472531A15D42}"/>
              </a:ext>
            </a:extLst>
          </p:cNvPr>
          <p:cNvPicPr>
            <a:picLocks noChangeAspect="1"/>
          </p:cNvPicPr>
          <p:nvPr/>
        </p:nvPicPr>
        <p:blipFill rotWithShape="1">
          <a:blip r:embed="rId2"/>
          <a:srcRect l="548" t="21542" r="91598" b="68433"/>
          <a:stretch/>
        </p:blipFill>
        <p:spPr>
          <a:xfrm>
            <a:off x="6096000" y="1705238"/>
            <a:ext cx="5393771" cy="288186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5CA1C1E-C37C-2638-C1A0-E5F6D0AABAA1}"/>
                  </a:ext>
                </a:extLst>
              </p:cNvPr>
              <p:cNvSpPr txBox="1"/>
              <p:nvPr/>
            </p:nvSpPr>
            <p:spPr>
              <a:xfrm>
                <a:off x="702229" y="2240213"/>
                <a:ext cx="4091648" cy="1166730"/>
              </a:xfrm>
              <a:prstGeom prst="rect">
                <a:avLst/>
              </a:prstGeom>
              <a:noFill/>
            </p:spPr>
            <p:txBody>
              <a:bodyPr wrap="square" rtlCol="0">
                <a:spAutoFit/>
              </a:bodyPr>
              <a:lstStyle/>
              <a:p>
                <a14:m>
                  <m:oMath xmlns:m="http://schemas.openxmlformats.org/officeDocument/2006/math">
                    <m:sSup>
                      <m:sSupPr>
                        <m:ctrlPr>
                          <a:rPr lang="en-CA" i="1" u="sng" smtClean="0">
                            <a:latin typeface="Cambria Math" panose="02040503050406030204" pitchFamily="18" charset="0"/>
                          </a:rPr>
                        </m:ctrlPr>
                      </m:sSupPr>
                      <m:e>
                        <m:r>
                          <a:rPr lang="en-CA" b="0" i="1" u="sng" smtClean="0">
                            <a:latin typeface="Cambria Math" panose="02040503050406030204" pitchFamily="18" charset="0"/>
                          </a:rPr>
                          <m:t>𝑅</m:t>
                        </m:r>
                      </m:e>
                      <m:sup>
                        <m:r>
                          <a:rPr lang="en-CA" b="0" i="1" u="sng" smtClean="0">
                            <a:latin typeface="Cambria Math" panose="02040503050406030204" pitchFamily="18" charset="0"/>
                          </a:rPr>
                          <m:t>2</m:t>
                        </m:r>
                      </m:sup>
                    </m:sSup>
                  </m:oMath>
                </a14:m>
                <a:r>
                  <a:rPr lang="en-CA" u="sng" dirty="0"/>
                  <a:t> (the </a:t>
                </a:r>
                <a:r>
                  <a:rPr lang="en-CA" b="1" u="sng" dirty="0"/>
                  <a:t>Coefficient of Determination</a:t>
                </a:r>
                <a:r>
                  <a:rPr lang="en-CA" u="sng" dirty="0"/>
                  <a:t>)</a:t>
                </a:r>
              </a:p>
              <a:p>
                <a:endParaRPr lang="en-CA" u="sng" dirty="0"/>
              </a:p>
              <a:p>
                <a:pPr/>
                <a14:m>
                  <m:oMathPara xmlns:m="http://schemas.openxmlformats.org/officeDocument/2006/math">
                    <m:oMathParaPr>
                      <m:jc m:val="centerGroup"/>
                    </m:oMathParaPr>
                    <m:oMath xmlns:m="http://schemas.openxmlformats.org/officeDocument/2006/math">
                      <m:sSup>
                        <m:sSupPr>
                          <m:ctrlPr>
                            <a:rPr lang="en-CA" i="1" smtClean="0">
                              <a:latin typeface="Cambria Math" panose="02040503050406030204" pitchFamily="18" charset="0"/>
                            </a:rPr>
                          </m:ctrlPr>
                        </m:sSupPr>
                        <m:e>
                          <m:r>
                            <a:rPr lang="en-CA" b="0" i="1" smtClean="0">
                              <a:latin typeface="Cambria Math" panose="02040503050406030204" pitchFamily="18" charset="0"/>
                            </a:rPr>
                            <m:t>𝑅</m:t>
                          </m:r>
                        </m:e>
                        <m:sup>
                          <m:r>
                            <a:rPr lang="en-CA" b="0" i="1" smtClean="0">
                              <a:latin typeface="Cambria Math" panose="02040503050406030204" pitchFamily="18" charset="0"/>
                            </a:rPr>
                            <m:t>2</m:t>
                          </m:r>
                        </m:sup>
                      </m:sSup>
                      <m:r>
                        <a:rPr lang="en-CA" b="0" i="1" smtClean="0">
                          <a:latin typeface="Cambria Math" panose="02040503050406030204" pitchFamily="18" charset="0"/>
                        </a:rPr>
                        <m:t>=1−</m:t>
                      </m:r>
                      <m:f>
                        <m:fPr>
                          <m:ctrlPr>
                            <a:rPr lang="en-CA" b="0" i="1" smtClean="0">
                              <a:latin typeface="Cambria Math" panose="02040503050406030204" pitchFamily="18" charset="0"/>
                            </a:rPr>
                          </m:ctrlPr>
                        </m:fPr>
                        <m:num>
                          <m:r>
                            <m:rPr>
                              <m:nor/>
                            </m:rPr>
                            <a:rPr lang="en-CA" b="0" i="0" smtClean="0">
                              <a:latin typeface="Cambria Math" panose="02040503050406030204" pitchFamily="18" charset="0"/>
                            </a:rPr>
                            <m:t>SSE</m:t>
                          </m:r>
                        </m:num>
                        <m:den>
                          <m:r>
                            <m:rPr>
                              <m:nor/>
                            </m:rPr>
                            <a:rPr lang="en-CA" b="0" i="0" smtClean="0">
                              <a:latin typeface="Cambria Math" panose="02040503050406030204" pitchFamily="18" charset="0"/>
                            </a:rPr>
                            <m:t>SST</m:t>
                          </m:r>
                        </m:den>
                      </m:f>
                    </m:oMath>
                  </m:oMathPara>
                </a14:m>
                <a:endParaRPr lang="en-CA" dirty="0"/>
              </a:p>
            </p:txBody>
          </p:sp>
        </mc:Choice>
        <mc:Fallback xmlns="">
          <p:sp>
            <p:nvSpPr>
              <p:cNvPr id="5" name="TextBox 4">
                <a:extLst>
                  <a:ext uri="{FF2B5EF4-FFF2-40B4-BE49-F238E27FC236}">
                    <a16:creationId xmlns:a16="http://schemas.microsoft.com/office/drawing/2014/main" id="{A5CA1C1E-C37C-2638-C1A0-E5F6D0AABAA1}"/>
                  </a:ext>
                </a:extLst>
              </p:cNvPr>
              <p:cNvSpPr txBox="1">
                <a:spLocks noRot="1" noChangeAspect="1" noMove="1" noResize="1" noEditPoints="1" noAdjustHandles="1" noChangeArrowheads="1" noChangeShapeType="1" noTextEdit="1"/>
              </p:cNvSpPr>
              <p:nvPr/>
            </p:nvSpPr>
            <p:spPr>
              <a:xfrm>
                <a:off x="702229" y="2240213"/>
                <a:ext cx="4091648" cy="1166730"/>
              </a:xfrm>
              <a:prstGeom prst="rect">
                <a:avLst/>
              </a:prstGeom>
              <a:blipFill>
                <a:blip r:embed="rId3"/>
                <a:stretch>
                  <a:fillRect t="-2604"/>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5FE0FD-80BD-8056-B055-8A9C11460096}"/>
                  </a:ext>
                </a:extLst>
              </p:cNvPr>
              <p:cNvSpPr txBox="1"/>
              <p:nvPr/>
            </p:nvSpPr>
            <p:spPr>
              <a:xfrm>
                <a:off x="869299" y="1030491"/>
                <a:ext cx="3924578" cy="992644"/>
              </a:xfrm>
              <a:prstGeom prst="rect">
                <a:avLst/>
              </a:prstGeom>
              <a:noFill/>
            </p:spPr>
            <p:txBody>
              <a:bodyPr wrap="square" rtlCol="0">
                <a:spAutoFit/>
              </a:bodyPr>
              <a:lstStyle/>
              <a:p>
                <a14:m>
                  <m:oMath xmlns:m="http://schemas.openxmlformats.org/officeDocument/2006/math">
                    <m:r>
                      <a:rPr lang="en-CA" i="1" u="sng" smtClean="0">
                        <a:latin typeface="Cambria Math" panose="02040503050406030204" pitchFamily="18" charset="0"/>
                      </a:rPr>
                      <m:t>𝑟</m:t>
                    </m:r>
                    <m:r>
                      <a:rPr lang="en-CA" b="0" i="1" u="sng" smtClean="0">
                        <a:latin typeface="Cambria Math" panose="02040503050406030204" pitchFamily="18" charset="0"/>
                      </a:rPr>
                      <m:t> </m:t>
                    </m:r>
                  </m:oMath>
                </a14:m>
                <a:r>
                  <a:rPr lang="en-CA" u="sng" dirty="0"/>
                  <a:t>(the </a:t>
                </a:r>
                <a:r>
                  <a:rPr lang="en-CA" b="1" u="sng" dirty="0"/>
                  <a:t>Correlation Coefficient</a:t>
                </a:r>
                <a:r>
                  <a:rPr lang="en-CA" u="sng" dirty="0"/>
                  <a:t>)</a:t>
                </a:r>
              </a:p>
              <a:p>
                <a:endParaRPr lang="en-CA" dirty="0"/>
              </a:p>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𝑟</m:t>
                      </m:r>
                      <m:r>
                        <a:rPr lang="en-CA" b="0" i="1" smtClean="0">
                          <a:latin typeface="Cambria Math" panose="02040503050406030204" pitchFamily="18" charset="0"/>
                        </a:rPr>
                        <m:t>=</m:t>
                      </m:r>
                      <m:rad>
                        <m:radPr>
                          <m:degHide m:val="on"/>
                          <m:ctrlPr>
                            <a:rPr lang="en-CA" b="0" i="1" smtClean="0">
                              <a:latin typeface="Cambria Math" panose="02040503050406030204" pitchFamily="18" charset="0"/>
                            </a:rPr>
                          </m:ctrlPr>
                        </m:radPr>
                        <m:deg/>
                        <m:e>
                          <m:sSup>
                            <m:sSupPr>
                              <m:ctrlPr>
                                <a:rPr lang="en-CA" b="0" i="1" smtClean="0">
                                  <a:latin typeface="Cambria Math" panose="02040503050406030204" pitchFamily="18" charset="0"/>
                                </a:rPr>
                              </m:ctrlPr>
                            </m:sSupPr>
                            <m:e>
                              <m:r>
                                <a:rPr lang="en-CA" b="0" i="1" smtClean="0">
                                  <a:latin typeface="Cambria Math" panose="02040503050406030204" pitchFamily="18" charset="0"/>
                                </a:rPr>
                                <m:t>𝑅</m:t>
                              </m:r>
                            </m:e>
                            <m:sup>
                              <m:r>
                                <a:rPr lang="en-CA" b="0" i="1" smtClean="0">
                                  <a:latin typeface="Cambria Math" panose="02040503050406030204" pitchFamily="18" charset="0"/>
                                </a:rPr>
                                <m:t>2</m:t>
                              </m:r>
                            </m:sup>
                          </m:sSup>
                        </m:e>
                      </m:rad>
                    </m:oMath>
                  </m:oMathPara>
                </a14:m>
                <a:endParaRPr lang="en-CA" dirty="0"/>
              </a:p>
            </p:txBody>
          </p:sp>
        </mc:Choice>
        <mc:Fallback xmlns="">
          <p:sp>
            <p:nvSpPr>
              <p:cNvPr id="6" name="TextBox 5">
                <a:extLst>
                  <a:ext uri="{FF2B5EF4-FFF2-40B4-BE49-F238E27FC236}">
                    <a16:creationId xmlns:a16="http://schemas.microsoft.com/office/drawing/2014/main" id="{A45FE0FD-80BD-8056-B055-8A9C11460096}"/>
                  </a:ext>
                </a:extLst>
              </p:cNvPr>
              <p:cNvSpPr txBox="1">
                <a:spLocks noRot="1" noChangeAspect="1" noMove="1" noResize="1" noEditPoints="1" noAdjustHandles="1" noChangeArrowheads="1" noChangeShapeType="1" noTextEdit="1"/>
              </p:cNvSpPr>
              <p:nvPr/>
            </p:nvSpPr>
            <p:spPr>
              <a:xfrm>
                <a:off x="869299" y="1030491"/>
                <a:ext cx="3924578" cy="992644"/>
              </a:xfrm>
              <a:prstGeom prst="rect">
                <a:avLst/>
              </a:prstGeom>
              <a:blipFill>
                <a:blip r:embed="rId4"/>
                <a:stretch>
                  <a:fillRect t="-3067"/>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2900A78-794D-6E2A-1F45-C1EA9D709ACA}"/>
                  </a:ext>
                </a:extLst>
              </p:cNvPr>
              <p:cNvSpPr txBox="1"/>
              <p:nvPr/>
            </p:nvSpPr>
            <p:spPr>
              <a:xfrm>
                <a:off x="770594" y="3611774"/>
                <a:ext cx="3924578" cy="1223092"/>
              </a:xfrm>
              <a:prstGeom prst="rect">
                <a:avLst/>
              </a:prstGeom>
              <a:noFill/>
            </p:spPr>
            <p:txBody>
              <a:bodyPr wrap="square" rtlCol="0">
                <a:spAutoFit/>
              </a:bodyPr>
              <a:lstStyle/>
              <a:p>
                <a:pPr algn="ctr"/>
                <a:r>
                  <a:rPr lang="en-CA" b="1" u="sng" dirty="0"/>
                  <a:t>Adjusted</a:t>
                </a:r>
                <a:r>
                  <a:rPr lang="en-CA" u="sng" dirty="0"/>
                  <a:t> </a:t>
                </a:r>
                <a14:m>
                  <m:oMath xmlns:m="http://schemas.openxmlformats.org/officeDocument/2006/math">
                    <m:sSup>
                      <m:sSupPr>
                        <m:ctrlPr>
                          <a:rPr lang="en-CA" i="1" u="sng" smtClean="0">
                            <a:latin typeface="Cambria Math" panose="02040503050406030204" pitchFamily="18" charset="0"/>
                          </a:rPr>
                        </m:ctrlPr>
                      </m:sSupPr>
                      <m:e>
                        <m:r>
                          <a:rPr lang="en-CA" b="0" i="1" u="sng" smtClean="0">
                            <a:latin typeface="Cambria Math" panose="02040503050406030204" pitchFamily="18" charset="0"/>
                          </a:rPr>
                          <m:t>𝑅</m:t>
                        </m:r>
                      </m:e>
                      <m:sup>
                        <m:r>
                          <a:rPr lang="en-CA" b="0" i="1" u="sng" smtClean="0">
                            <a:latin typeface="Cambria Math" panose="02040503050406030204" pitchFamily="18" charset="0"/>
                          </a:rPr>
                          <m:t>2</m:t>
                        </m:r>
                      </m:sup>
                    </m:sSup>
                  </m:oMath>
                </a14:m>
                <a:endParaRPr lang="en-CA" u="sng" dirty="0"/>
              </a:p>
              <a:p>
                <a:pPr algn="ctr"/>
                <a:endParaRPr lang="en-CA" u="sng" dirty="0"/>
              </a:p>
              <a:p>
                <a:pP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𝑅</m:t>
                          </m:r>
                        </m:e>
                        <m:sup>
                          <m:r>
                            <a:rPr lang="en-CA" i="1">
                              <a:latin typeface="Cambria Math" panose="02040503050406030204" pitchFamily="18" charset="0"/>
                            </a:rPr>
                            <m:t>2</m:t>
                          </m:r>
                        </m:sup>
                      </m:sSup>
                      <m:r>
                        <a:rPr lang="en-CA" b="0" i="1" smtClean="0">
                          <a:latin typeface="Cambria Math" panose="02040503050406030204" pitchFamily="18" charset="0"/>
                        </a:rPr>
                        <m:t>=1−</m:t>
                      </m:r>
                      <m:f>
                        <m:fPr>
                          <m:ctrlPr>
                            <a:rPr lang="en-CA" b="0" i="1" smtClean="0">
                              <a:latin typeface="Cambria Math" panose="02040503050406030204" pitchFamily="18" charset="0"/>
                            </a:rPr>
                          </m:ctrlPr>
                        </m:fPr>
                        <m:num>
                          <m:r>
                            <m:rPr>
                              <m:nor/>
                            </m:rPr>
                            <a:rPr lang="en-CA" b="0" i="0" smtClean="0">
                              <a:latin typeface="Cambria Math" panose="02040503050406030204" pitchFamily="18" charset="0"/>
                            </a:rPr>
                            <m:t>SSE</m:t>
                          </m:r>
                          <m:r>
                            <a:rPr lang="en-CA" b="0" i="1" smtClean="0">
                              <a:latin typeface="Cambria Math" panose="02040503050406030204" pitchFamily="18" charset="0"/>
                            </a:rPr>
                            <m:t>/(</m:t>
                          </m:r>
                          <m:r>
                            <a:rPr lang="en-CA" b="0" i="1" smtClean="0">
                              <a:latin typeface="Cambria Math" panose="02040503050406030204" pitchFamily="18" charset="0"/>
                            </a:rPr>
                            <m:t>𝑛</m:t>
                          </m:r>
                          <m:r>
                            <a:rPr lang="en-CA" b="0" i="1" smtClean="0">
                              <a:latin typeface="Cambria Math" panose="02040503050406030204" pitchFamily="18" charset="0"/>
                            </a:rPr>
                            <m:t>−</m:t>
                          </m:r>
                          <m:r>
                            <a:rPr lang="en-CA" b="0" i="1" smtClean="0">
                              <a:latin typeface="Cambria Math" panose="02040503050406030204" pitchFamily="18" charset="0"/>
                            </a:rPr>
                            <m:t>𝑘</m:t>
                          </m:r>
                          <m:r>
                            <a:rPr lang="en-CA" b="0" i="1" smtClean="0">
                              <a:latin typeface="Cambria Math" panose="02040503050406030204" pitchFamily="18" charset="0"/>
                            </a:rPr>
                            <m:t>−1)</m:t>
                          </m:r>
                        </m:num>
                        <m:den>
                          <m:r>
                            <m:rPr>
                              <m:nor/>
                            </m:rPr>
                            <a:rPr lang="en-CA" b="0" i="0" smtClean="0">
                              <a:latin typeface="Cambria Math" panose="02040503050406030204" pitchFamily="18" charset="0"/>
                            </a:rPr>
                            <m:t>SST</m:t>
                          </m:r>
                          <m:r>
                            <a:rPr lang="en-CA" b="0" i="1" smtClean="0">
                              <a:latin typeface="Cambria Math" panose="02040503050406030204" pitchFamily="18" charset="0"/>
                            </a:rPr>
                            <m:t>/(</m:t>
                          </m:r>
                          <m:r>
                            <a:rPr lang="en-CA" b="0" i="1" smtClean="0">
                              <a:latin typeface="Cambria Math" panose="02040503050406030204" pitchFamily="18" charset="0"/>
                            </a:rPr>
                            <m:t>𝑛</m:t>
                          </m:r>
                          <m:r>
                            <a:rPr lang="en-CA" b="0" i="1" smtClean="0">
                              <a:latin typeface="Cambria Math" panose="02040503050406030204" pitchFamily="18" charset="0"/>
                            </a:rPr>
                            <m:t>−1)</m:t>
                          </m:r>
                        </m:den>
                      </m:f>
                    </m:oMath>
                  </m:oMathPara>
                </a14:m>
                <a:endParaRPr lang="en-CA" dirty="0"/>
              </a:p>
            </p:txBody>
          </p:sp>
        </mc:Choice>
        <mc:Fallback xmlns="">
          <p:sp>
            <p:nvSpPr>
              <p:cNvPr id="7" name="TextBox 6">
                <a:extLst>
                  <a:ext uri="{FF2B5EF4-FFF2-40B4-BE49-F238E27FC236}">
                    <a16:creationId xmlns:a16="http://schemas.microsoft.com/office/drawing/2014/main" id="{B2900A78-794D-6E2A-1F45-C1EA9D709ACA}"/>
                  </a:ext>
                </a:extLst>
              </p:cNvPr>
              <p:cNvSpPr txBox="1">
                <a:spLocks noRot="1" noChangeAspect="1" noMove="1" noResize="1" noEditPoints="1" noAdjustHandles="1" noChangeArrowheads="1" noChangeShapeType="1" noTextEdit="1"/>
              </p:cNvSpPr>
              <p:nvPr/>
            </p:nvSpPr>
            <p:spPr>
              <a:xfrm>
                <a:off x="770594" y="3611774"/>
                <a:ext cx="3924578" cy="1223092"/>
              </a:xfrm>
              <a:prstGeom prst="rect">
                <a:avLst/>
              </a:prstGeom>
              <a:blipFill>
                <a:blip r:embed="rId5"/>
                <a:stretch>
                  <a:fillRect t="-248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10B76E0-7A0A-1F5A-E708-3884B0EF8E1D}"/>
                  </a:ext>
                </a:extLst>
              </p:cNvPr>
              <p:cNvSpPr txBox="1"/>
              <p:nvPr/>
            </p:nvSpPr>
            <p:spPr>
              <a:xfrm>
                <a:off x="637105" y="5102271"/>
                <a:ext cx="3924578" cy="1464696"/>
              </a:xfrm>
              <a:prstGeom prst="rect">
                <a:avLst/>
              </a:prstGeom>
              <a:noFill/>
            </p:spPr>
            <p:txBody>
              <a:bodyPr wrap="square" rtlCol="0">
                <a:spAutoFit/>
              </a:bodyPr>
              <a:lstStyle/>
              <a:p>
                <a:pPr algn="ctr"/>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𝑒</m:t>
                        </m:r>
                      </m:sub>
                    </m:sSub>
                  </m:oMath>
                </a14:m>
                <a:r>
                  <a:rPr lang="en-CA" u="sng" dirty="0"/>
                  <a:t>(the </a:t>
                </a:r>
                <a:r>
                  <a:rPr lang="en-CA" b="1" u="sng" dirty="0"/>
                  <a:t>Standard Error</a:t>
                </a:r>
                <a:r>
                  <a:rPr lang="en-CA" u="sng" dirty="0"/>
                  <a:t>)</a:t>
                </a:r>
              </a:p>
              <a:p>
                <a:endParaRPr lang="en-CA" u="sng" dirty="0"/>
              </a:p>
              <a:p>
                <a:pPr/>
                <a14:m>
                  <m:oMathPara xmlns:m="http://schemas.openxmlformats.org/officeDocument/2006/math">
                    <m:oMathParaPr>
                      <m:jc m:val="centerGroup"/>
                    </m:oMathParaPr>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𝑠</m:t>
                          </m:r>
                        </m:e>
                        <m:sub>
                          <m:r>
                            <a:rPr lang="en-CA" i="1">
                              <a:latin typeface="Cambria Math" panose="02040503050406030204" pitchFamily="18" charset="0"/>
                            </a:rPr>
                            <m:t>𝑒</m:t>
                          </m:r>
                        </m:sub>
                      </m:sSub>
                      <m:r>
                        <a:rPr lang="en-CA" b="0" i="1" smtClean="0">
                          <a:latin typeface="Cambria Math" panose="02040503050406030204" pitchFamily="18" charset="0"/>
                        </a:rPr>
                        <m:t>=</m:t>
                      </m:r>
                      <m:rad>
                        <m:radPr>
                          <m:degHide m:val="on"/>
                          <m:ctrlPr>
                            <a:rPr lang="en-CA" b="0" i="1" smtClean="0">
                              <a:latin typeface="Cambria Math" panose="02040503050406030204" pitchFamily="18" charset="0"/>
                            </a:rPr>
                          </m:ctrlPr>
                        </m:radPr>
                        <m:deg/>
                        <m:e>
                          <m:f>
                            <m:fPr>
                              <m:ctrlPr>
                                <a:rPr lang="en-CA" b="0" i="1" smtClean="0">
                                  <a:latin typeface="Cambria Math" panose="02040503050406030204" pitchFamily="18" charset="0"/>
                                </a:rPr>
                              </m:ctrlPr>
                            </m:fPr>
                            <m:num>
                              <m:r>
                                <m:rPr>
                                  <m:nor/>
                                </m:rPr>
                                <a:rPr lang="en-CA" b="0" i="0" smtClean="0">
                                  <a:latin typeface="Cambria Math" panose="02040503050406030204" pitchFamily="18" charset="0"/>
                                </a:rPr>
                                <m:t>SSE</m:t>
                              </m:r>
                            </m:num>
                            <m:den>
                              <m:r>
                                <a:rPr lang="en-CA" b="0" i="1" smtClean="0">
                                  <a:latin typeface="Cambria Math" panose="02040503050406030204" pitchFamily="18" charset="0"/>
                                </a:rPr>
                                <m:t>𝑛</m:t>
                              </m:r>
                              <m:r>
                                <a:rPr lang="en-CA" b="0" i="1" smtClean="0">
                                  <a:latin typeface="Cambria Math" panose="02040503050406030204" pitchFamily="18" charset="0"/>
                                </a:rPr>
                                <m:t>−</m:t>
                              </m:r>
                              <m:r>
                                <a:rPr lang="en-CA" b="0" i="1" smtClean="0">
                                  <a:latin typeface="Cambria Math" panose="02040503050406030204" pitchFamily="18" charset="0"/>
                                </a:rPr>
                                <m:t>𝑘</m:t>
                              </m:r>
                              <m:r>
                                <a:rPr lang="en-CA" b="0" i="1" smtClean="0">
                                  <a:latin typeface="Cambria Math" panose="02040503050406030204" pitchFamily="18" charset="0"/>
                                </a:rPr>
                                <m:t>−1</m:t>
                              </m:r>
                            </m:den>
                          </m:f>
                        </m:e>
                      </m:rad>
                    </m:oMath>
                  </m:oMathPara>
                </a14:m>
                <a:endParaRPr lang="en-CA" dirty="0"/>
              </a:p>
            </p:txBody>
          </p:sp>
        </mc:Choice>
        <mc:Fallback xmlns="">
          <p:sp>
            <p:nvSpPr>
              <p:cNvPr id="8" name="TextBox 7">
                <a:extLst>
                  <a:ext uri="{FF2B5EF4-FFF2-40B4-BE49-F238E27FC236}">
                    <a16:creationId xmlns:a16="http://schemas.microsoft.com/office/drawing/2014/main" id="{C10B76E0-7A0A-1F5A-E708-3884B0EF8E1D}"/>
                  </a:ext>
                </a:extLst>
              </p:cNvPr>
              <p:cNvSpPr txBox="1">
                <a:spLocks noRot="1" noChangeAspect="1" noMove="1" noResize="1" noEditPoints="1" noAdjustHandles="1" noChangeArrowheads="1" noChangeShapeType="1" noTextEdit="1"/>
              </p:cNvSpPr>
              <p:nvPr/>
            </p:nvSpPr>
            <p:spPr>
              <a:xfrm>
                <a:off x="637105" y="5102271"/>
                <a:ext cx="3924578" cy="1464696"/>
              </a:xfrm>
              <a:prstGeom prst="rect">
                <a:avLst/>
              </a:prstGeom>
              <a:blipFill>
                <a:blip r:embed="rId6"/>
                <a:stretch>
                  <a:fillRect t="-2500"/>
                </a:stretch>
              </a:blipFill>
            </p:spPr>
            <p:txBody>
              <a:bodyPr/>
              <a:lstStyle/>
              <a:p>
                <a:r>
                  <a:rPr lang="en-CA">
                    <a:noFill/>
                  </a:rPr>
                  <a:t> </a:t>
                </a:r>
              </a:p>
            </p:txBody>
          </p:sp>
        </mc:Fallback>
      </mc:AlternateContent>
      <p:cxnSp>
        <p:nvCxnSpPr>
          <p:cNvPr id="10" name="Straight Arrow Connector 9">
            <a:extLst>
              <a:ext uri="{FF2B5EF4-FFF2-40B4-BE49-F238E27FC236}">
                <a16:creationId xmlns:a16="http://schemas.microsoft.com/office/drawing/2014/main" id="{10FFD29B-F6DC-4D14-89D6-948AB571841F}"/>
              </a:ext>
            </a:extLst>
          </p:cNvPr>
          <p:cNvCxnSpPr>
            <a:cxnSpLocks/>
            <a:stCxn id="18" idx="1"/>
          </p:cNvCxnSpPr>
          <p:nvPr/>
        </p:nvCxnSpPr>
        <p:spPr>
          <a:xfrm>
            <a:off x="4264975" y="1530372"/>
            <a:ext cx="1902219" cy="919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9D45C95-A527-80E5-3034-9068FCD54C90}"/>
              </a:ext>
            </a:extLst>
          </p:cNvPr>
          <p:cNvCxnSpPr>
            <a:cxnSpLocks/>
            <a:stCxn id="21" idx="1"/>
          </p:cNvCxnSpPr>
          <p:nvPr/>
        </p:nvCxnSpPr>
        <p:spPr>
          <a:xfrm>
            <a:off x="4695172" y="2823528"/>
            <a:ext cx="1472022" cy="79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0DD72B3-06D8-F44C-371C-B6648BC4EF53}"/>
              </a:ext>
            </a:extLst>
          </p:cNvPr>
          <p:cNvCxnSpPr>
            <a:cxnSpLocks/>
            <a:stCxn id="26" idx="1"/>
          </p:cNvCxnSpPr>
          <p:nvPr/>
        </p:nvCxnSpPr>
        <p:spPr>
          <a:xfrm flipV="1">
            <a:off x="4264975" y="3277156"/>
            <a:ext cx="1902219" cy="946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3981B29-3B0A-1905-E52E-7C1C51A09EF7}"/>
              </a:ext>
            </a:extLst>
          </p:cNvPr>
          <p:cNvCxnSpPr>
            <a:cxnSpLocks/>
            <a:stCxn id="28" idx="1"/>
          </p:cNvCxnSpPr>
          <p:nvPr/>
        </p:nvCxnSpPr>
        <p:spPr>
          <a:xfrm flipV="1">
            <a:off x="4051393" y="3731019"/>
            <a:ext cx="2115801" cy="209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ight Brace 17">
            <a:extLst>
              <a:ext uri="{FF2B5EF4-FFF2-40B4-BE49-F238E27FC236}">
                <a16:creationId xmlns:a16="http://schemas.microsoft.com/office/drawing/2014/main" id="{B269ADBB-0500-60E8-DEAE-F05A07794DB3}"/>
              </a:ext>
            </a:extLst>
          </p:cNvPr>
          <p:cNvSpPr/>
          <p:nvPr/>
        </p:nvSpPr>
        <p:spPr>
          <a:xfrm>
            <a:off x="4051393" y="1087936"/>
            <a:ext cx="213582" cy="8848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1" name="Right Brace 20">
            <a:extLst>
              <a:ext uri="{FF2B5EF4-FFF2-40B4-BE49-F238E27FC236}">
                <a16:creationId xmlns:a16="http://schemas.microsoft.com/office/drawing/2014/main" id="{DF764A3D-94AC-0876-630C-19B096087DE8}"/>
              </a:ext>
            </a:extLst>
          </p:cNvPr>
          <p:cNvSpPr/>
          <p:nvPr/>
        </p:nvSpPr>
        <p:spPr>
          <a:xfrm>
            <a:off x="4561683" y="2302686"/>
            <a:ext cx="133489" cy="10416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6" name="Right Brace 25">
            <a:extLst>
              <a:ext uri="{FF2B5EF4-FFF2-40B4-BE49-F238E27FC236}">
                <a16:creationId xmlns:a16="http://schemas.microsoft.com/office/drawing/2014/main" id="{8C184E99-1C1B-FD23-5B63-3204500175EC}"/>
              </a:ext>
            </a:extLst>
          </p:cNvPr>
          <p:cNvSpPr/>
          <p:nvPr/>
        </p:nvSpPr>
        <p:spPr>
          <a:xfrm>
            <a:off x="4051393" y="3611774"/>
            <a:ext cx="213582" cy="122309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8" name="Right Brace 27">
            <a:extLst>
              <a:ext uri="{FF2B5EF4-FFF2-40B4-BE49-F238E27FC236}">
                <a16:creationId xmlns:a16="http://schemas.microsoft.com/office/drawing/2014/main" id="{98973CD5-EF5C-D6F9-B032-097A12DAE295}"/>
              </a:ext>
            </a:extLst>
          </p:cNvPr>
          <p:cNvSpPr/>
          <p:nvPr/>
        </p:nvSpPr>
        <p:spPr>
          <a:xfrm>
            <a:off x="3824461" y="5152762"/>
            <a:ext cx="226932" cy="133690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30D56A0-8E36-B697-A46F-ED183A8532FB}"/>
                  </a:ext>
                </a:extLst>
              </p:cNvPr>
              <p:cNvSpPr txBox="1"/>
              <p:nvPr/>
            </p:nvSpPr>
            <p:spPr>
              <a:xfrm>
                <a:off x="5530467" y="4834866"/>
                <a:ext cx="5959304" cy="1754326"/>
              </a:xfrm>
              <a:prstGeom prst="rect">
                <a:avLst/>
              </a:prstGeom>
              <a:noFill/>
            </p:spPr>
            <p:txBody>
              <a:bodyPr wrap="square" rtlCol="0">
                <a:spAutoFit/>
              </a:bodyPr>
              <a:lstStyle/>
              <a:p>
                <a:r>
                  <a:rPr lang="en-CA" dirty="0"/>
                  <a:t>Instead of using </a:t>
                </a:r>
                <a14:m>
                  <m:oMath xmlns:m="http://schemas.openxmlformats.org/officeDocument/2006/math">
                    <m:sSup>
                      <m:sSupPr>
                        <m:ctrlPr>
                          <a:rPr lang="en-CA" i="1" smtClean="0">
                            <a:latin typeface="Cambria Math" panose="02040503050406030204" pitchFamily="18" charset="0"/>
                          </a:rPr>
                        </m:ctrlPr>
                      </m:sSupPr>
                      <m:e>
                        <m:r>
                          <a:rPr lang="en-CA" b="0" i="1" smtClean="0">
                            <a:latin typeface="Cambria Math" panose="02040503050406030204" pitchFamily="18" charset="0"/>
                          </a:rPr>
                          <m:t>𝑅</m:t>
                        </m:r>
                      </m:e>
                      <m:sup>
                        <m:r>
                          <a:rPr lang="en-CA" b="0" i="1" smtClean="0">
                            <a:latin typeface="Cambria Math" panose="02040503050406030204" pitchFamily="18" charset="0"/>
                          </a:rPr>
                          <m:t>2</m:t>
                        </m:r>
                      </m:sup>
                    </m:sSup>
                  </m:oMath>
                </a14:m>
                <a:r>
                  <a:rPr lang="en-CA" dirty="0"/>
                  <a:t>, we will pay more attention to the Adjusted </a:t>
                </a:r>
                <a14:m>
                  <m:oMath xmlns:m="http://schemas.openxmlformats.org/officeDocument/2006/math">
                    <m:sSup>
                      <m:sSupPr>
                        <m:ctrlPr>
                          <a:rPr lang="en-CA" i="1" smtClean="0">
                            <a:latin typeface="Cambria Math" panose="02040503050406030204" pitchFamily="18" charset="0"/>
                          </a:rPr>
                        </m:ctrlPr>
                      </m:sSupPr>
                      <m:e>
                        <m:r>
                          <a:rPr lang="en-CA" b="0" i="1" smtClean="0">
                            <a:latin typeface="Cambria Math" panose="02040503050406030204" pitchFamily="18" charset="0"/>
                          </a:rPr>
                          <m:t>𝑅</m:t>
                        </m:r>
                      </m:e>
                      <m:sup>
                        <m:r>
                          <a:rPr lang="en-CA" b="0" i="1" smtClean="0">
                            <a:latin typeface="Cambria Math" panose="02040503050406030204" pitchFamily="18" charset="0"/>
                          </a:rPr>
                          <m:t>2</m:t>
                        </m:r>
                      </m:sup>
                    </m:sSup>
                  </m:oMath>
                </a14:m>
                <a:r>
                  <a:rPr lang="en-CA" dirty="0"/>
                  <a:t> in multiple linear regression. If we add a regressor,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𝑅</m:t>
                        </m:r>
                      </m:e>
                      <m:sup>
                        <m:r>
                          <a:rPr lang="en-CA" i="1">
                            <a:latin typeface="Cambria Math" panose="02040503050406030204" pitchFamily="18" charset="0"/>
                          </a:rPr>
                          <m:t>2</m:t>
                        </m:r>
                      </m:sup>
                    </m:sSup>
                  </m:oMath>
                </a14:m>
                <a:r>
                  <a:rPr lang="en-CA" dirty="0"/>
                  <a:t> will either increase or not change. But that doesn’t indicate whether the addition of the new regressor was useful or not. Adjusted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𝑅</m:t>
                        </m:r>
                      </m:e>
                      <m:sup>
                        <m:r>
                          <a:rPr lang="en-CA" i="1">
                            <a:latin typeface="Cambria Math" panose="02040503050406030204" pitchFamily="18" charset="0"/>
                          </a:rPr>
                          <m:t>2</m:t>
                        </m:r>
                      </m:sup>
                    </m:sSup>
                  </m:oMath>
                </a14:m>
                <a:r>
                  <a:rPr lang="en-CA" dirty="0"/>
                  <a:t> will actually decrease if the new regressor doesn’t improve the model.</a:t>
                </a:r>
              </a:p>
            </p:txBody>
          </p:sp>
        </mc:Choice>
        <mc:Fallback xmlns="">
          <p:sp>
            <p:nvSpPr>
              <p:cNvPr id="2" name="TextBox 1">
                <a:extLst>
                  <a:ext uri="{FF2B5EF4-FFF2-40B4-BE49-F238E27FC236}">
                    <a16:creationId xmlns:a16="http://schemas.microsoft.com/office/drawing/2014/main" id="{130D56A0-8E36-B697-A46F-ED183A8532FB}"/>
                  </a:ext>
                </a:extLst>
              </p:cNvPr>
              <p:cNvSpPr txBox="1">
                <a:spLocks noRot="1" noChangeAspect="1" noMove="1" noResize="1" noEditPoints="1" noAdjustHandles="1" noChangeArrowheads="1" noChangeShapeType="1" noTextEdit="1"/>
              </p:cNvSpPr>
              <p:nvPr/>
            </p:nvSpPr>
            <p:spPr>
              <a:xfrm>
                <a:off x="5530467" y="4834866"/>
                <a:ext cx="5959304" cy="1754326"/>
              </a:xfrm>
              <a:prstGeom prst="rect">
                <a:avLst/>
              </a:prstGeom>
              <a:blipFill>
                <a:blip r:embed="rId7"/>
                <a:stretch>
                  <a:fillRect l="-818" t="-1736" b="-4514"/>
                </a:stretch>
              </a:blipFill>
            </p:spPr>
            <p:txBody>
              <a:bodyPr/>
              <a:lstStyle/>
              <a:p>
                <a:r>
                  <a:rPr lang="en-CA">
                    <a:noFill/>
                  </a:rPr>
                  <a:t> </a:t>
                </a:r>
              </a:p>
            </p:txBody>
          </p:sp>
        </mc:Fallback>
      </mc:AlternateContent>
    </p:spTree>
    <p:extLst>
      <p:ext uri="{BB962C8B-B14F-4D97-AF65-F5344CB8AC3E}">
        <p14:creationId xmlns:p14="http://schemas.microsoft.com/office/powerpoint/2010/main" val="2149127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4" name="Text Placeholder 3">
            <a:extLst>
              <a:ext uri="{FF2B5EF4-FFF2-40B4-BE49-F238E27FC236}">
                <a16:creationId xmlns:a16="http://schemas.microsoft.com/office/drawing/2014/main" id="{E1ED3231-2F7F-4E3B-C791-123F97D8615E}"/>
              </a:ext>
            </a:extLst>
          </p:cNvPr>
          <p:cNvSpPr>
            <a:spLocks noGrp="1"/>
          </p:cNvSpPr>
          <p:nvPr>
            <p:ph type="body" sz="quarter" idx="10"/>
          </p:nvPr>
        </p:nvSpPr>
        <p:spPr>
          <a:xfrm>
            <a:off x="735624" y="304800"/>
            <a:ext cx="9627576" cy="609600"/>
          </a:xfrm>
        </p:spPr>
        <p:txBody>
          <a:bodyPr/>
          <a:lstStyle/>
          <a:p>
            <a:r>
              <a:rPr lang="en-CA" dirty="0"/>
              <a:t>Multiple Linear Regression – Dummy Variables</a:t>
            </a:r>
          </a:p>
          <a:p>
            <a:endParaRPr lang="en-CA" dirty="0"/>
          </a:p>
        </p:txBody>
      </p:sp>
      <p:sp>
        <p:nvSpPr>
          <p:cNvPr id="94" name="Google Shape;94;p14"/>
          <p:cNvSpPr txBox="1">
            <a:spLocks noGrp="1"/>
          </p:cNvSpPr>
          <p:nvPr>
            <p:ph idx="13"/>
          </p:nvPr>
        </p:nvSpPr>
        <p:spPr>
          <a:xfrm>
            <a:off x="735624" y="1029974"/>
            <a:ext cx="10618176" cy="457200"/>
          </a:xfrm>
          <a:prstGeom prst="rect">
            <a:avLst/>
          </a:prstGeom>
          <a:noFill/>
          <a:ln>
            <a:noFill/>
          </a:ln>
        </p:spPr>
        <p:txBody>
          <a:bodyPr spcFirstLastPara="1" wrap="square" lIns="91425" tIns="45700" rIns="91425" bIns="45700" anchor="t" anchorCtr="0">
            <a:noAutofit/>
          </a:bodyPr>
          <a:lstStyle/>
          <a:p>
            <a:pPr marL="0" indent="0">
              <a:lnSpc>
                <a:spcPct val="100000"/>
              </a:lnSpc>
              <a:buNone/>
            </a:pPr>
            <a:r>
              <a:rPr lang="en-US" sz="1800" b="0" dirty="0">
                <a:latin typeface="Segoe UI" panose="020B0502040204020203" pitchFamily="34" charset="0"/>
                <a:ea typeface="Segoe UI" panose="020B0502040204020203" pitchFamily="34" charset="0"/>
                <a:cs typeface="Segoe UI" panose="020B0502040204020203" pitchFamily="34" charset="0"/>
              </a:rPr>
              <a:t>Used when one of our input (or predictor) variables is categorical. </a:t>
            </a:r>
          </a:p>
          <a:p>
            <a:pPr marL="342900" lvl="1" indent="0">
              <a:lnSpc>
                <a:spcPct val="100000"/>
              </a:lnSpc>
              <a:buNone/>
            </a:pPr>
            <a:r>
              <a:rPr lang="en-US" sz="1400" dirty="0">
                <a:latin typeface="Segoe UI" panose="020B0502040204020203" pitchFamily="34" charset="0"/>
                <a:ea typeface="Segoe UI" panose="020B0502040204020203" pitchFamily="34" charset="0"/>
                <a:cs typeface="Segoe UI" panose="020B0502040204020203" pitchFamily="34" charset="0"/>
              </a:rPr>
              <a:t>Example: predicting vehicle disease risk as a function of continuous variables (e.g., age, blood pressure) </a:t>
            </a:r>
            <a:r>
              <a:rPr lang="en-US" sz="1400" i="1" dirty="0">
                <a:latin typeface="Segoe UI" panose="020B0502040204020203" pitchFamily="34" charset="0"/>
                <a:ea typeface="Segoe UI" panose="020B0502040204020203" pitchFamily="34" charset="0"/>
                <a:cs typeface="Segoe UI" panose="020B0502040204020203" pitchFamily="34" charset="0"/>
              </a:rPr>
              <a:t>and</a:t>
            </a:r>
            <a:r>
              <a:rPr lang="en-US" sz="1400" dirty="0">
                <a:latin typeface="Segoe UI" panose="020B0502040204020203" pitchFamily="34" charset="0"/>
                <a:ea typeface="Segoe UI" panose="020B0502040204020203" pitchFamily="34" charset="0"/>
                <a:cs typeface="Segoe UI" panose="020B0502040204020203" pitchFamily="34" charset="0"/>
              </a:rPr>
              <a:t> a binary categorical variable (e.g., whether the patient is a smoker or not)</a:t>
            </a:r>
          </a:p>
          <a:p>
            <a:pPr marL="0" indent="0">
              <a:lnSpc>
                <a:spcPct val="100000"/>
              </a:lnSpc>
              <a:buNone/>
            </a:pPr>
            <a:r>
              <a:rPr lang="en-US" sz="1800" b="0" dirty="0">
                <a:latin typeface="Segoe UI" panose="020B0502040204020203" pitchFamily="34" charset="0"/>
                <a:ea typeface="Segoe UI" panose="020B0502040204020203" pitchFamily="34" charset="0"/>
                <a:cs typeface="Segoe UI" panose="020B0502040204020203" pitchFamily="34" charset="0"/>
              </a:rPr>
              <a:t>We can still do this in Excel also but we may need to put in a bit more effort in formatting the data (e.g., using the “if” worksheet function to change qualitative statements into numerical binary variables [0,1]).. </a:t>
            </a:r>
          </a:p>
        </p:txBody>
      </p:sp>
      <p:sp>
        <p:nvSpPr>
          <p:cNvPr id="2" name="Slide Number Placeholder 1"/>
          <p:cNvSpPr>
            <a:spLocks noGrp="1"/>
          </p:cNvSpPr>
          <p:nvPr>
            <p:ph type="sldNum" idx="4294967295"/>
          </p:nvPr>
        </p:nvSpPr>
        <p:spPr>
          <a:xfrm>
            <a:off x="9448800" y="6159500"/>
            <a:ext cx="2743200" cy="365125"/>
          </a:xfrm>
          <a:prstGeom prst="rect">
            <a:avLst/>
          </a:prstGeom>
        </p:spPr>
        <p:txBody>
          <a:bodyPr/>
          <a:lstStyle/>
          <a:p>
            <a:pPr marL="0" lvl="0" indent="0" algn="r" rtl="0">
              <a:spcBef>
                <a:spcPts val="0"/>
              </a:spcBef>
              <a:spcAft>
                <a:spcPts val="0"/>
              </a:spcAft>
              <a:buNone/>
            </a:pPr>
            <a:fld id="{00000000-1234-1234-1234-123412341234}" type="slidenum">
              <a:rPr lang="en-US" smtClean="0"/>
              <a:t>24</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6FDD36-5752-4909-BF6C-2DF0DA05D238}"/>
                  </a:ext>
                </a:extLst>
              </p:cNvPr>
              <p:cNvSpPr txBox="1"/>
              <p:nvPr/>
            </p:nvSpPr>
            <p:spPr>
              <a:xfrm>
                <a:off x="3695627" y="2609647"/>
                <a:ext cx="39360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CA" sz="1800" i="1" baseline="0" smtClean="0">
                              <a:latin typeface="Cambria Math" panose="02040503050406030204" pitchFamily="18" charset="0"/>
                            </a:rPr>
                          </m:ctrlPr>
                        </m:accPr>
                        <m:e>
                          <m:r>
                            <a:rPr lang="en-CA" sz="1800" b="0" i="1" baseline="0">
                              <a:latin typeface="Cambria Math" panose="02040503050406030204" pitchFamily="18" charset="0"/>
                            </a:rPr>
                            <m:t>𝑦</m:t>
                          </m:r>
                        </m:e>
                      </m:acc>
                      <m:r>
                        <a:rPr lang="en-CA" sz="1800" b="0" i="1" baseline="0">
                          <a:latin typeface="Cambria Math" panose="02040503050406030204" pitchFamily="18" charset="0"/>
                        </a:rPr>
                        <m:t>=</m:t>
                      </m:r>
                      <m:sSub>
                        <m:sSubPr>
                          <m:ctrlPr>
                            <a:rPr lang="en-CA" sz="1800" b="0" i="1" baseline="0">
                              <a:latin typeface="Cambria Math" panose="02040503050406030204" pitchFamily="18" charset="0"/>
                            </a:rPr>
                          </m:ctrlPr>
                        </m:sSubPr>
                        <m:e>
                          <m:r>
                            <a:rPr lang="en-CA" sz="1800" b="0" i="1" baseline="0">
                              <a:latin typeface="Cambria Math" panose="02040503050406030204" pitchFamily="18" charset="0"/>
                              <a:ea typeface="Cambria Math" panose="02040503050406030204" pitchFamily="18" charset="0"/>
                            </a:rPr>
                            <m:t>𝛽</m:t>
                          </m:r>
                        </m:e>
                        <m:sub>
                          <m:r>
                            <a:rPr lang="en-CA" sz="1800" b="0" i="1" baseline="0">
                              <a:latin typeface="Cambria Math" panose="02040503050406030204" pitchFamily="18" charset="0"/>
                            </a:rPr>
                            <m:t>0</m:t>
                          </m:r>
                        </m:sub>
                      </m:sSub>
                      <m:r>
                        <a:rPr lang="en-CA" sz="1800" b="0" i="1" baseline="0">
                          <a:latin typeface="Cambria Math" panose="02040503050406030204" pitchFamily="18" charset="0"/>
                        </a:rPr>
                        <m:t>+</m:t>
                      </m:r>
                      <m:sSub>
                        <m:sSubPr>
                          <m:ctrlPr>
                            <a:rPr lang="en-CA" sz="1800" b="0" i="1" baseline="0">
                              <a:latin typeface="Cambria Math" panose="02040503050406030204" pitchFamily="18" charset="0"/>
                            </a:rPr>
                          </m:ctrlPr>
                        </m:sSubPr>
                        <m:e>
                          <m:r>
                            <a:rPr lang="en-CA" sz="1800" b="0" i="1" baseline="0">
                              <a:latin typeface="Cambria Math" panose="02040503050406030204" pitchFamily="18" charset="0"/>
                              <a:ea typeface="Cambria Math" panose="02040503050406030204" pitchFamily="18" charset="0"/>
                            </a:rPr>
                            <m:t>𝛽</m:t>
                          </m:r>
                        </m:e>
                        <m:sub>
                          <m:r>
                            <a:rPr lang="en-CA" sz="1800" b="0" i="1" baseline="0">
                              <a:latin typeface="Cambria Math" panose="02040503050406030204" pitchFamily="18" charset="0"/>
                            </a:rPr>
                            <m:t>1</m:t>
                          </m:r>
                        </m:sub>
                      </m:sSub>
                      <m:sSub>
                        <m:sSubPr>
                          <m:ctrlPr>
                            <a:rPr lang="en-CA" sz="1800" b="0" i="1" baseline="0">
                              <a:latin typeface="Cambria Math" panose="02040503050406030204" pitchFamily="18" charset="0"/>
                            </a:rPr>
                          </m:ctrlPr>
                        </m:sSubPr>
                        <m:e>
                          <m:r>
                            <a:rPr lang="en-CA" sz="1800" b="0" i="1" baseline="0">
                              <a:latin typeface="Cambria Math" panose="02040503050406030204" pitchFamily="18" charset="0"/>
                            </a:rPr>
                            <m:t>𝑥</m:t>
                          </m:r>
                        </m:e>
                        <m:sub>
                          <m:r>
                            <a:rPr lang="en-CA" sz="1800" b="0" i="1" baseline="0">
                              <a:latin typeface="Cambria Math" panose="02040503050406030204" pitchFamily="18" charset="0"/>
                            </a:rPr>
                            <m:t>1</m:t>
                          </m:r>
                        </m:sub>
                      </m:sSub>
                      <m:r>
                        <a:rPr lang="en-CA" sz="1800" b="0" i="1" baseline="0">
                          <a:latin typeface="Cambria Math" panose="02040503050406030204" pitchFamily="18" charset="0"/>
                        </a:rPr>
                        <m:t>+</m:t>
                      </m:r>
                      <m:sSub>
                        <m:sSubPr>
                          <m:ctrlPr>
                            <a:rPr lang="en-CA" sz="1800" b="0" i="1" baseline="0">
                              <a:solidFill>
                                <a:schemeClr val="dk1"/>
                              </a:solidFill>
                              <a:effectLst/>
                              <a:latin typeface="Cambria Math" panose="02040503050406030204" pitchFamily="18" charset="0"/>
                              <a:ea typeface="+mn-ea"/>
                              <a:cs typeface="+mn-cs"/>
                            </a:rPr>
                          </m:ctrlPr>
                        </m:sSubPr>
                        <m:e>
                          <m:r>
                            <a:rPr lang="en-CA" sz="1800" b="0" i="1" baseline="0">
                              <a:solidFill>
                                <a:schemeClr val="dk1"/>
                              </a:solidFill>
                              <a:effectLst/>
                              <a:latin typeface="Cambria Math" panose="02040503050406030204" pitchFamily="18" charset="0"/>
                              <a:ea typeface="+mn-ea"/>
                              <a:cs typeface="+mn-cs"/>
                            </a:rPr>
                            <m:t>𝛽</m:t>
                          </m:r>
                        </m:e>
                        <m:sub>
                          <m:r>
                            <a:rPr lang="en-CA" sz="1800" b="0" i="1" baseline="0">
                              <a:solidFill>
                                <a:schemeClr val="dk1"/>
                              </a:solidFill>
                              <a:effectLst/>
                              <a:latin typeface="Cambria Math" panose="02040503050406030204" pitchFamily="18" charset="0"/>
                              <a:ea typeface="+mn-ea"/>
                              <a:cs typeface="+mn-cs"/>
                            </a:rPr>
                            <m:t>2</m:t>
                          </m:r>
                        </m:sub>
                      </m:sSub>
                      <m:sSub>
                        <m:sSubPr>
                          <m:ctrlPr>
                            <a:rPr lang="en-CA" sz="1800" b="0" i="1" baseline="0">
                              <a:solidFill>
                                <a:schemeClr val="dk1"/>
                              </a:solidFill>
                              <a:effectLst/>
                              <a:latin typeface="Cambria Math" panose="02040503050406030204" pitchFamily="18" charset="0"/>
                              <a:ea typeface="+mn-ea"/>
                              <a:cs typeface="+mn-cs"/>
                            </a:rPr>
                          </m:ctrlPr>
                        </m:sSubPr>
                        <m:e>
                          <m:r>
                            <a:rPr lang="en-CA" sz="1800" b="0" i="1" baseline="0">
                              <a:solidFill>
                                <a:schemeClr val="dk1"/>
                              </a:solidFill>
                              <a:effectLst/>
                              <a:latin typeface="Cambria Math" panose="02040503050406030204" pitchFamily="18" charset="0"/>
                              <a:ea typeface="+mn-ea"/>
                              <a:cs typeface="+mn-cs"/>
                            </a:rPr>
                            <m:t>𝑥</m:t>
                          </m:r>
                        </m:e>
                        <m:sub>
                          <m:r>
                            <a:rPr lang="en-CA" sz="1800" b="0" i="1" baseline="0">
                              <a:solidFill>
                                <a:schemeClr val="dk1"/>
                              </a:solidFill>
                              <a:effectLst/>
                              <a:latin typeface="Cambria Math" panose="02040503050406030204" pitchFamily="18" charset="0"/>
                              <a:ea typeface="+mn-ea"/>
                              <a:cs typeface="+mn-cs"/>
                            </a:rPr>
                            <m:t>2</m:t>
                          </m:r>
                        </m:sub>
                      </m:sSub>
                      <m:r>
                        <a:rPr lang="en-CA" sz="1800" b="0" i="1" baseline="0">
                          <a:solidFill>
                            <a:schemeClr val="dk1"/>
                          </a:solidFill>
                          <a:effectLst/>
                          <a:latin typeface="Cambria Math" panose="02040503050406030204" pitchFamily="18" charset="0"/>
                          <a:ea typeface="+mn-ea"/>
                          <a:cs typeface="+mn-cs"/>
                        </a:rPr>
                        <m:t>+…+</m:t>
                      </m:r>
                      <m:sSub>
                        <m:sSubPr>
                          <m:ctrlPr>
                            <a:rPr lang="en-CA" sz="1800" b="0" i="1" baseline="0">
                              <a:solidFill>
                                <a:schemeClr val="dk1"/>
                              </a:solidFill>
                              <a:effectLst/>
                              <a:latin typeface="Cambria Math" panose="02040503050406030204" pitchFamily="18" charset="0"/>
                              <a:ea typeface="+mn-ea"/>
                              <a:cs typeface="+mn-cs"/>
                            </a:rPr>
                          </m:ctrlPr>
                        </m:sSubPr>
                        <m:e>
                          <m:r>
                            <a:rPr lang="en-CA" sz="1800" b="0" i="1" baseline="0">
                              <a:solidFill>
                                <a:schemeClr val="dk1"/>
                              </a:solidFill>
                              <a:effectLst/>
                              <a:latin typeface="Cambria Math" panose="02040503050406030204" pitchFamily="18" charset="0"/>
                              <a:ea typeface="+mn-ea"/>
                              <a:cs typeface="+mn-cs"/>
                            </a:rPr>
                            <m:t>𝛽</m:t>
                          </m:r>
                        </m:e>
                        <m:sub>
                          <m:r>
                            <a:rPr lang="en-CA" sz="1800" b="0" i="1" baseline="0">
                              <a:solidFill>
                                <a:schemeClr val="dk1"/>
                              </a:solidFill>
                              <a:effectLst/>
                              <a:latin typeface="Cambria Math" panose="02040503050406030204" pitchFamily="18" charset="0"/>
                              <a:ea typeface="+mn-ea"/>
                              <a:cs typeface="+mn-cs"/>
                            </a:rPr>
                            <m:t>𝑛</m:t>
                          </m:r>
                        </m:sub>
                      </m:sSub>
                      <m:sSub>
                        <m:sSubPr>
                          <m:ctrlPr>
                            <a:rPr lang="en-CA" sz="1800" b="0" i="1" baseline="0">
                              <a:solidFill>
                                <a:schemeClr val="dk1"/>
                              </a:solidFill>
                              <a:effectLst/>
                              <a:latin typeface="Cambria Math" panose="02040503050406030204" pitchFamily="18" charset="0"/>
                              <a:ea typeface="+mn-ea"/>
                              <a:cs typeface="+mn-cs"/>
                            </a:rPr>
                          </m:ctrlPr>
                        </m:sSubPr>
                        <m:e>
                          <m:r>
                            <a:rPr lang="en-CA" sz="1800" b="0" i="1" baseline="0">
                              <a:solidFill>
                                <a:schemeClr val="dk1"/>
                              </a:solidFill>
                              <a:effectLst/>
                              <a:latin typeface="Cambria Math" panose="02040503050406030204" pitchFamily="18" charset="0"/>
                              <a:ea typeface="+mn-ea"/>
                              <a:cs typeface="+mn-cs"/>
                            </a:rPr>
                            <m:t>𝑥</m:t>
                          </m:r>
                        </m:e>
                        <m:sub>
                          <m:r>
                            <a:rPr lang="en-CA" sz="1800" b="0" i="1" baseline="0">
                              <a:solidFill>
                                <a:schemeClr val="dk1"/>
                              </a:solidFill>
                              <a:effectLst/>
                              <a:latin typeface="Cambria Math" panose="02040503050406030204" pitchFamily="18" charset="0"/>
                              <a:ea typeface="+mn-ea"/>
                              <a:cs typeface="+mn-cs"/>
                            </a:rPr>
                            <m:t>𝑛</m:t>
                          </m:r>
                        </m:sub>
                      </m:sSub>
                    </m:oMath>
                  </m:oMathPara>
                </a14:m>
                <a:endParaRPr lang="en-CA" sz="1800" dirty="0"/>
              </a:p>
            </p:txBody>
          </p:sp>
        </mc:Choice>
        <mc:Fallback xmlns="">
          <p:sp>
            <p:nvSpPr>
              <p:cNvPr id="9" name="TextBox 8">
                <a:extLst>
                  <a:ext uri="{FF2B5EF4-FFF2-40B4-BE49-F238E27FC236}">
                    <a16:creationId xmlns:a16="http://schemas.microsoft.com/office/drawing/2014/main" id="{446FDD36-5752-4909-BF6C-2DF0DA05D238}"/>
                  </a:ext>
                </a:extLst>
              </p:cNvPr>
              <p:cNvSpPr txBox="1">
                <a:spLocks noRot="1" noChangeAspect="1" noMove="1" noResize="1" noEditPoints="1" noAdjustHandles="1" noChangeArrowheads="1" noChangeShapeType="1" noTextEdit="1"/>
              </p:cNvSpPr>
              <p:nvPr/>
            </p:nvSpPr>
            <p:spPr>
              <a:xfrm>
                <a:off x="3695627" y="2609647"/>
                <a:ext cx="3936026" cy="369332"/>
              </a:xfrm>
              <a:prstGeom prst="rect">
                <a:avLst/>
              </a:prstGeom>
              <a:blipFill>
                <a:blip r:embed="rId3"/>
                <a:stretch>
                  <a:fillRect t="-3279" b="-16393"/>
                </a:stretch>
              </a:blipFill>
            </p:spPr>
            <p:txBody>
              <a:bodyPr/>
              <a:lstStyle/>
              <a:p>
                <a:r>
                  <a:rPr lang="en-CA">
                    <a:noFill/>
                  </a:rPr>
                  <a:t> </a:t>
                </a:r>
              </a:p>
            </p:txBody>
          </p:sp>
        </mc:Fallback>
      </mc:AlternateContent>
      <p:pic>
        <p:nvPicPr>
          <p:cNvPr id="3" name="Picture 2">
            <a:extLst>
              <a:ext uri="{FF2B5EF4-FFF2-40B4-BE49-F238E27FC236}">
                <a16:creationId xmlns:a16="http://schemas.microsoft.com/office/drawing/2014/main" id="{CE794450-6B19-43C2-A3EE-090E481EDC67}"/>
              </a:ext>
            </a:extLst>
          </p:cNvPr>
          <p:cNvPicPr>
            <a:picLocks noChangeAspect="1"/>
          </p:cNvPicPr>
          <p:nvPr/>
        </p:nvPicPr>
        <p:blipFill>
          <a:blip r:embed="rId4"/>
          <a:stretch>
            <a:fillRect/>
          </a:stretch>
        </p:blipFill>
        <p:spPr>
          <a:xfrm>
            <a:off x="2220920" y="3270886"/>
            <a:ext cx="2911734" cy="2362200"/>
          </a:xfrm>
          <a:prstGeom prst="rect">
            <a:avLst/>
          </a:prstGeom>
        </p:spPr>
      </p:pic>
      <p:sp>
        <p:nvSpPr>
          <p:cNvPr id="5" name="Arrow: Right 4">
            <a:extLst>
              <a:ext uri="{FF2B5EF4-FFF2-40B4-BE49-F238E27FC236}">
                <a16:creationId xmlns:a16="http://schemas.microsoft.com/office/drawing/2014/main" id="{84F8DE4B-FC4F-B536-6CCD-208DBD4A24C2}"/>
              </a:ext>
            </a:extLst>
          </p:cNvPr>
          <p:cNvSpPr/>
          <p:nvPr/>
        </p:nvSpPr>
        <p:spPr>
          <a:xfrm>
            <a:off x="5319539" y="4047871"/>
            <a:ext cx="767562"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AC26BD08-B5CE-D13D-39D7-2AA00856930A}"/>
              </a:ext>
            </a:extLst>
          </p:cNvPr>
          <p:cNvPicPr>
            <a:picLocks noChangeAspect="1"/>
          </p:cNvPicPr>
          <p:nvPr/>
        </p:nvPicPr>
        <p:blipFill>
          <a:blip r:embed="rId5"/>
          <a:stretch>
            <a:fillRect/>
          </a:stretch>
        </p:blipFill>
        <p:spPr>
          <a:xfrm>
            <a:off x="6333993" y="3232786"/>
            <a:ext cx="3238500" cy="2400300"/>
          </a:xfrm>
          <a:prstGeom prst="rect">
            <a:avLst/>
          </a:prstGeom>
        </p:spPr>
      </p:pic>
      <p:sp>
        <p:nvSpPr>
          <p:cNvPr id="8" name="Rectangle 7">
            <a:extLst>
              <a:ext uri="{FF2B5EF4-FFF2-40B4-BE49-F238E27FC236}">
                <a16:creationId xmlns:a16="http://schemas.microsoft.com/office/drawing/2014/main" id="{392C783F-B4A3-CFBF-9D0F-8A27EA665895}"/>
              </a:ext>
            </a:extLst>
          </p:cNvPr>
          <p:cNvSpPr/>
          <p:nvPr/>
        </p:nvSpPr>
        <p:spPr>
          <a:xfrm>
            <a:off x="8202903" y="3095061"/>
            <a:ext cx="700818" cy="2749178"/>
          </a:xfrm>
          <a:prstGeom prst="rect">
            <a:avLst/>
          </a:prstGeom>
          <a:solidFill>
            <a:srgbClr val="FFFF00">
              <a:alpha val="35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Google Shape;94;p14">
            <a:extLst>
              <a:ext uri="{FF2B5EF4-FFF2-40B4-BE49-F238E27FC236}">
                <a16:creationId xmlns:a16="http://schemas.microsoft.com/office/drawing/2014/main" id="{1A3C928A-A032-4D4D-C104-5F6D0055310B}"/>
              </a:ext>
            </a:extLst>
          </p:cNvPr>
          <p:cNvSpPr txBox="1">
            <a:spLocks/>
          </p:cNvSpPr>
          <p:nvPr/>
        </p:nvSpPr>
        <p:spPr bwMode="auto">
          <a:xfrm>
            <a:off x="443754" y="5829300"/>
            <a:ext cx="10803964" cy="817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45700" rIns="91425" bIns="45700" numCol="1" anchor="t" anchorCtr="0" compatLnSpc="1">
            <a:prstTxWarp prst="textNoShape">
              <a:avLst/>
            </a:prstTxWarp>
            <a:noAutofit/>
          </a:bodyPr>
          <a:lstStyle>
            <a:lvl1pPr marL="171450" indent="-171450" algn="l" rtl="0" fontAlgn="base">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rtl="0" fontAlgn="base">
              <a:spcBef>
                <a:spcPts val="375"/>
              </a:spcBef>
              <a:spcAft>
                <a:spcPct val="0"/>
              </a:spcAft>
              <a:buFont typeface="Arial" panose="020B0604020202020204" pitchFamily="34" charset="0"/>
              <a:buChar char="•"/>
              <a:defRPr sz="1800" kern="1200">
                <a:solidFill>
                  <a:schemeClr val="tx1"/>
                </a:solidFill>
                <a:latin typeface="+mn-lt"/>
                <a:ea typeface="+mn-ea"/>
                <a:cs typeface="+mn-cs"/>
              </a:defRPr>
            </a:lvl2pPr>
            <a:lvl3pPr marL="857250" indent="-171450" algn="l" rtl="0" fontAlgn="base">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rtl="0" fontAlgn="base">
              <a:spcBef>
                <a:spcPts val="375"/>
              </a:spcBef>
              <a:spcAft>
                <a:spcPct val="0"/>
              </a:spcAft>
              <a:buFont typeface="Arial" panose="020B0604020202020204" pitchFamily="34" charset="0"/>
              <a:buChar char="•"/>
              <a:defRPr kern="1200">
                <a:solidFill>
                  <a:schemeClr val="tx1"/>
                </a:solidFill>
                <a:latin typeface="+mn-lt"/>
                <a:ea typeface="+mn-ea"/>
                <a:cs typeface="+mn-cs"/>
              </a:defRPr>
            </a:lvl4pPr>
            <a:lvl5pPr marL="1543050" indent="-171450" algn="l" rtl="0" fontAlgn="base">
              <a:spcBef>
                <a:spcPts val="375"/>
              </a:spcBef>
              <a:spcAft>
                <a:spcPct val="0"/>
              </a:spcAft>
              <a:buFont typeface="Arial" panose="020B0604020202020204" pitchFamily="34"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eaLnBrk="1" hangingPunct="1">
              <a:buFont typeface="Arial" panose="020B0604020202020204" pitchFamily="34" charset="0"/>
              <a:buNone/>
            </a:pPr>
            <a:r>
              <a:rPr lang="en-US" sz="1800" dirty="0">
                <a:latin typeface="Segoe UI" panose="020B0502040204020203" pitchFamily="34" charset="0"/>
                <a:ea typeface="Segoe UI" panose="020B0502040204020203" pitchFamily="34" charset="0"/>
                <a:cs typeface="Segoe UI" panose="020B0502040204020203" pitchFamily="34" charset="0"/>
              </a:rPr>
              <a:t>We would then run the usual procedure in Microsoft Excel but using ONLY the code [0,1] variable to represent “Smoker”</a:t>
            </a:r>
          </a:p>
        </p:txBody>
      </p:sp>
    </p:spTree>
    <p:extLst>
      <p:ext uri="{BB962C8B-B14F-4D97-AF65-F5344CB8AC3E}">
        <p14:creationId xmlns:p14="http://schemas.microsoft.com/office/powerpoint/2010/main" val="238841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6B7A77-962A-B75F-57C5-CBBBC150D1AA}"/>
              </a:ext>
            </a:extLst>
          </p:cNvPr>
          <p:cNvSpPr>
            <a:spLocks noGrp="1"/>
          </p:cNvSpPr>
          <p:nvPr>
            <p:ph type="body" sz="quarter" idx="10"/>
          </p:nvPr>
        </p:nvSpPr>
        <p:spPr>
          <a:xfrm>
            <a:off x="735624" y="304800"/>
            <a:ext cx="10008576" cy="609600"/>
          </a:xfrm>
        </p:spPr>
        <p:txBody>
          <a:bodyPr/>
          <a:lstStyle/>
          <a:p>
            <a:r>
              <a:rPr lang="en-CA" dirty="0"/>
              <a:t>Multiple Linear Regression – Dummy Variables</a:t>
            </a:r>
          </a:p>
          <a:p>
            <a:endParaRPr lang="en-CA" dirty="0"/>
          </a:p>
        </p:txBody>
      </p:sp>
      <p:sp>
        <p:nvSpPr>
          <p:cNvPr id="2" name="Content Placeholder 1">
            <a:extLst>
              <a:ext uri="{FF2B5EF4-FFF2-40B4-BE49-F238E27FC236}">
                <a16:creationId xmlns:a16="http://schemas.microsoft.com/office/drawing/2014/main" id="{F2CF84C4-EFF0-5175-2CB3-F2FCCBCDBD46}"/>
              </a:ext>
            </a:extLst>
          </p:cNvPr>
          <p:cNvSpPr>
            <a:spLocks noGrp="1"/>
          </p:cNvSpPr>
          <p:nvPr>
            <p:ph idx="13"/>
          </p:nvPr>
        </p:nvSpPr>
        <p:spPr>
          <a:xfrm>
            <a:off x="735624" y="1170482"/>
            <a:ext cx="10618176" cy="457200"/>
          </a:xfrm>
        </p:spPr>
        <p:txBody>
          <a:bodyPr/>
          <a:lstStyle/>
          <a:p>
            <a:pPr marL="0" indent="0">
              <a:buNone/>
            </a:pPr>
            <a:r>
              <a:rPr lang="en-CA" b="0" dirty="0"/>
              <a:t>We can also use dummy variables to represent a categorical predictor variable….</a:t>
            </a:r>
          </a:p>
        </p:txBody>
      </p:sp>
      <p:graphicFrame>
        <p:nvGraphicFramePr>
          <p:cNvPr id="5" name="Table 4">
            <a:extLst>
              <a:ext uri="{FF2B5EF4-FFF2-40B4-BE49-F238E27FC236}">
                <a16:creationId xmlns:a16="http://schemas.microsoft.com/office/drawing/2014/main" id="{C183E5EF-6695-FAD1-2A59-BAC4AD8FF822}"/>
              </a:ext>
            </a:extLst>
          </p:cNvPr>
          <p:cNvGraphicFramePr>
            <a:graphicFrameLocks noGrp="1"/>
          </p:cNvGraphicFramePr>
          <p:nvPr/>
        </p:nvGraphicFramePr>
        <p:xfrm>
          <a:off x="770802" y="1883764"/>
          <a:ext cx="2596919" cy="1714500"/>
        </p:xfrm>
        <a:graphic>
          <a:graphicData uri="http://schemas.openxmlformats.org/drawingml/2006/table">
            <a:tbl>
              <a:tblPr>
                <a:tableStyleId>{9D7B26C5-4107-4FEC-AEDC-1716B250A1EF}</a:tableStyleId>
              </a:tblPr>
              <a:tblGrid>
                <a:gridCol w="853532">
                  <a:extLst>
                    <a:ext uri="{9D8B030D-6E8A-4147-A177-3AD203B41FA5}">
                      <a16:colId xmlns:a16="http://schemas.microsoft.com/office/drawing/2014/main" val="439066962"/>
                    </a:ext>
                  </a:extLst>
                </a:gridCol>
                <a:gridCol w="774839">
                  <a:extLst>
                    <a:ext uri="{9D8B030D-6E8A-4147-A177-3AD203B41FA5}">
                      <a16:colId xmlns:a16="http://schemas.microsoft.com/office/drawing/2014/main" val="1463156524"/>
                    </a:ext>
                  </a:extLst>
                </a:gridCol>
                <a:gridCol w="968548">
                  <a:extLst>
                    <a:ext uri="{9D8B030D-6E8A-4147-A177-3AD203B41FA5}">
                      <a16:colId xmlns:a16="http://schemas.microsoft.com/office/drawing/2014/main" val="2870401538"/>
                    </a:ext>
                  </a:extLst>
                </a:gridCol>
              </a:tblGrid>
              <a:tr h="190500">
                <a:tc>
                  <a:txBody>
                    <a:bodyPr/>
                    <a:lstStyle/>
                    <a:p>
                      <a:pPr algn="l" fontAlgn="b"/>
                      <a:r>
                        <a:rPr lang="en-CA" sz="1100" b="1" u="none" strike="noStrike">
                          <a:effectLst/>
                        </a:rPr>
                        <a:t>Revenue </a:t>
                      </a:r>
                      <a:endParaRPr lang="en-CA" sz="11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b="1" u="none" strike="noStrike" dirty="0">
                          <a:effectLst/>
                        </a:rPr>
                        <a:t>Date</a:t>
                      </a:r>
                      <a:endParaRPr lang="en-CA"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CA" sz="1100" b="1" u="none" strike="noStrike" dirty="0">
                          <a:effectLst/>
                        </a:rPr>
                        <a:t>Day </a:t>
                      </a:r>
                      <a:endParaRPr lang="en-CA"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30600477"/>
                  </a:ext>
                </a:extLst>
              </a:tr>
              <a:tr h="190500">
                <a:tc>
                  <a:txBody>
                    <a:bodyPr/>
                    <a:lstStyle/>
                    <a:p>
                      <a:pPr algn="r" fontAlgn="b"/>
                      <a:r>
                        <a:rPr lang="en-CA" sz="1100" u="none" strike="noStrike">
                          <a:effectLst/>
                        </a:rPr>
                        <a:t>$5,847.97</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dirty="0">
                          <a:effectLst/>
                        </a:rPr>
                        <a:t>15-Jul</a:t>
                      </a:r>
                      <a:endParaRPr lang="en-CA"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CA" sz="1100" u="none" strike="noStrike">
                          <a:effectLst/>
                        </a:rPr>
                        <a:t>Wednesday</a:t>
                      </a:r>
                      <a:endParaRPr lang="en-CA"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4651085"/>
                  </a:ext>
                </a:extLst>
              </a:tr>
              <a:tr h="190500">
                <a:tc>
                  <a:txBody>
                    <a:bodyPr/>
                    <a:lstStyle/>
                    <a:p>
                      <a:pPr algn="r" fontAlgn="b"/>
                      <a:r>
                        <a:rPr lang="en-CA" sz="1100" u="none" strike="noStrike">
                          <a:effectLst/>
                        </a:rPr>
                        <a:t>$6,528.56</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a:effectLst/>
                        </a:rPr>
                        <a:t>16-Jul</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100" u="none" strike="noStrike" dirty="0">
                          <a:effectLst/>
                        </a:rPr>
                        <a:t>Thursday</a:t>
                      </a:r>
                      <a:endParaRPr lang="en-CA"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52995018"/>
                  </a:ext>
                </a:extLst>
              </a:tr>
              <a:tr h="190500">
                <a:tc>
                  <a:txBody>
                    <a:bodyPr/>
                    <a:lstStyle/>
                    <a:p>
                      <a:pPr algn="r" fontAlgn="b"/>
                      <a:r>
                        <a:rPr lang="en-CA" sz="1100" u="none" strike="noStrike">
                          <a:effectLst/>
                        </a:rPr>
                        <a:t>$7,572.96</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dirty="0">
                          <a:effectLst/>
                        </a:rPr>
                        <a:t>17-Jul</a:t>
                      </a:r>
                      <a:endParaRPr lang="en-CA"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CA" sz="1100" u="none" strike="noStrike">
                          <a:effectLst/>
                        </a:rPr>
                        <a:t>Friday</a:t>
                      </a:r>
                      <a:endParaRPr lang="en-CA"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21560173"/>
                  </a:ext>
                </a:extLst>
              </a:tr>
              <a:tr h="190500">
                <a:tc>
                  <a:txBody>
                    <a:bodyPr/>
                    <a:lstStyle/>
                    <a:p>
                      <a:pPr algn="r" fontAlgn="b"/>
                      <a:r>
                        <a:rPr lang="en-CA" sz="1100" u="none" strike="noStrike">
                          <a:effectLst/>
                        </a:rPr>
                        <a:t>$6,864.70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dirty="0">
                          <a:effectLst/>
                        </a:rPr>
                        <a:t>18-Jul</a:t>
                      </a:r>
                      <a:endParaRPr lang="en-CA"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CA" sz="1100" u="none" strike="noStrike">
                          <a:effectLst/>
                        </a:rPr>
                        <a:t>Saturday </a:t>
                      </a:r>
                      <a:endParaRPr lang="en-CA"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85358894"/>
                  </a:ext>
                </a:extLst>
              </a:tr>
              <a:tr h="190500">
                <a:tc>
                  <a:txBody>
                    <a:bodyPr/>
                    <a:lstStyle/>
                    <a:p>
                      <a:pPr algn="r" fontAlgn="b"/>
                      <a:r>
                        <a:rPr lang="en-CA" sz="1100" u="none" strike="noStrike">
                          <a:effectLst/>
                        </a:rPr>
                        <a:t>$7,178.96</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dirty="0">
                          <a:effectLst/>
                        </a:rPr>
                        <a:t>22-Jul</a:t>
                      </a:r>
                      <a:endParaRPr lang="en-CA"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CA" sz="1100" u="none" strike="noStrike">
                          <a:effectLst/>
                        </a:rPr>
                        <a:t>Wednesday</a:t>
                      </a:r>
                      <a:endParaRPr lang="en-CA"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10008285"/>
                  </a:ext>
                </a:extLst>
              </a:tr>
              <a:tr h="190500">
                <a:tc>
                  <a:txBody>
                    <a:bodyPr/>
                    <a:lstStyle/>
                    <a:p>
                      <a:pPr algn="r" fontAlgn="b"/>
                      <a:r>
                        <a:rPr lang="en-CA" sz="1100" u="none" strike="noStrike">
                          <a:effectLst/>
                        </a:rPr>
                        <a:t>$7,682.11</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dirty="0">
                          <a:effectLst/>
                        </a:rPr>
                        <a:t>23-Jul</a:t>
                      </a:r>
                      <a:endParaRPr lang="en-CA"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CA" sz="1100" u="none" strike="noStrike">
                          <a:effectLst/>
                        </a:rPr>
                        <a:t>Thursday</a:t>
                      </a:r>
                      <a:endParaRPr lang="en-CA"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22105171"/>
                  </a:ext>
                </a:extLst>
              </a:tr>
              <a:tr h="190500">
                <a:tc>
                  <a:txBody>
                    <a:bodyPr/>
                    <a:lstStyle/>
                    <a:p>
                      <a:pPr algn="r" fontAlgn="b"/>
                      <a:r>
                        <a:rPr lang="en-CA" sz="1100" u="none" strike="noStrike">
                          <a:effectLst/>
                        </a:rPr>
                        <a:t>$8,284.11</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dirty="0">
                          <a:effectLst/>
                        </a:rPr>
                        <a:t>24-Jul</a:t>
                      </a:r>
                      <a:endParaRPr lang="en-CA"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CA" sz="1100" u="none" strike="noStrike">
                          <a:effectLst/>
                        </a:rPr>
                        <a:t>Friday</a:t>
                      </a:r>
                      <a:endParaRPr lang="en-CA"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73263855"/>
                  </a:ext>
                </a:extLst>
              </a:tr>
              <a:tr h="190500">
                <a:tc>
                  <a:txBody>
                    <a:bodyPr/>
                    <a:lstStyle/>
                    <a:p>
                      <a:pPr algn="r" fontAlgn="b"/>
                      <a:r>
                        <a:rPr lang="en-CA" sz="1100" u="none" strike="noStrike">
                          <a:effectLst/>
                        </a:rPr>
                        <a:t>$7,910.90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dirty="0">
                          <a:effectLst/>
                        </a:rPr>
                        <a:t>25-Jul</a:t>
                      </a:r>
                      <a:endParaRPr lang="en-CA"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CA" sz="1100" u="none" strike="noStrike" dirty="0">
                          <a:effectLst/>
                        </a:rPr>
                        <a:t>Saturday </a:t>
                      </a:r>
                      <a:endParaRPr lang="en-CA"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765908371"/>
                  </a:ext>
                </a:extLst>
              </a:tr>
            </a:tbl>
          </a:graphicData>
        </a:graphic>
      </p:graphicFrame>
      <p:graphicFrame>
        <p:nvGraphicFramePr>
          <p:cNvPr id="6" name="Table 5">
            <a:extLst>
              <a:ext uri="{FF2B5EF4-FFF2-40B4-BE49-F238E27FC236}">
                <a16:creationId xmlns:a16="http://schemas.microsoft.com/office/drawing/2014/main" id="{75E2C88B-A723-C3CB-EB07-E8DDD1492154}"/>
              </a:ext>
            </a:extLst>
          </p:cNvPr>
          <p:cNvGraphicFramePr>
            <a:graphicFrameLocks noGrp="1"/>
          </p:cNvGraphicFramePr>
          <p:nvPr/>
        </p:nvGraphicFramePr>
        <p:xfrm>
          <a:off x="4802460" y="1883764"/>
          <a:ext cx="5243512" cy="1714500"/>
        </p:xfrm>
        <a:graphic>
          <a:graphicData uri="http://schemas.openxmlformats.org/drawingml/2006/table">
            <a:tbl>
              <a:tblPr>
                <a:tableStyleId>{9D7B26C5-4107-4FEC-AEDC-1716B250A1EF}</a:tableStyleId>
              </a:tblPr>
              <a:tblGrid>
                <a:gridCol w="671512">
                  <a:extLst>
                    <a:ext uri="{9D8B030D-6E8A-4147-A177-3AD203B41FA5}">
                      <a16:colId xmlns:a16="http://schemas.microsoft.com/office/drawing/2014/main" val="558570666"/>
                    </a:ext>
                  </a:extLst>
                </a:gridCol>
                <a:gridCol w="609600">
                  <a:extLst>
                    <a:ext uri="{9D8B030D-6E8A-4147-A177-3AD203B41FA5}">
                      <a16:colId xmlns:a16="http://schemas.microsoft.com/office/drawing/2014/main" val="1808205883"/>
                    </a:ext>
                  </a:extLst>
                </a:gridCol>
                <a:gridCol w="762000">
                  <a:extLst>
                    <a:ext uri="{9D8B030D-6E8A-4147-A177-3AD203B41FA5}">
                      <a16:colId xmlns:a16="http://schemas.microsoft.com/office/drawing/2014/main" val="3322585274"/>
                    </a:ext>
                  </a:extLst>
                </a:gridCol>
                <a:gridCol w="762000">
                  <a:extLst>
                    <a:ext uri="{9D8B030D-6E8A-4147-A177-3AD203B41FA5}">
                      <a16:colId xmlns:a16="http://schemas.microsoft.com/office/drawing/2014/main" val="3487433556"/>
                    </a:ext>
                  </a:extLst>
                </a:gridCol>
                <a:gridCol w="609600">
                  <a:extLst>
                    <a:ext uri="{9D8B030D-6E8A-4147-A177-3AD203B41FA5}">
                      <a16:colId xmlns:a16="http://schemas.microsoft.com/office/drawing/2014/main" val="4235819182"/>
                    </a:ext>
                  </a:extLst>
                </a:gridCol>
                <a:gridCol w="609600">
                  <a:extLst>
                    <a:ext uri="{9D8B030D-6E8A-4147-A177-3AD203B41FA5}">
                      <a16:colId xmlns:a16="http://schemas.microsoft.com/office/drawing/2014/main" val="3334692840"/>
                    </a:ext>
                  </a:extLst>
                </a:gridCol>
                <a:gridCol w="609600">
                  <a:extLst>
                    <a:ext uri="{9D8B030D-6E8A-4147-A177-3AD203B41FA5}">
                      <a16:colId xmlns:a16="http://schemas.microsoft.com/office/drawing/2014/main" val="4008512823"/>
                    </a:ext>
                  </a:extLst>
                </a:gridCol>
                <a:gridCol w="609600">
                  <a:extLst>
                    <a:ext uri="{9D8B030D-6E8A-4147-A177-3AD203B41FA5}">
                      <a16:colId xmlns:a16="http://schemas.microsoft.com/office/drawing/2014/main" val="2915936581"/>
                    </a:ext>
                  </a:extLst>
                </a:gridCol>
              </a:tblGrid>
              <a:tr h="190500">
                <a:tc>
                  <a:txBody>
                    <a:bodyPr/>
                    <a:lstStyle/>
                    <a:p>
                      <a:pPr algn="l" fontAlgn="b"/>
                      <a:r>
                        <a:rPr lang="en-CA" sz="1100" b="1" u="none" strike="noStrike">
                          <a:effectLst/>
                        </a:rPr>
                        <a:t>Revenue </a:t>
                      </a:r>
                      <a:endParaRPr lang="en-CA" sz="110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b="1" u="none" strike="noStrike" dirty="0">
                          <a:effectLst/>
                        </a:rPr>
                        <a:t>Date</a:t>
                      </a:r>
                      <a:endParaRPr lang="en-CA"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b="1" u="none" strike="noStrike" dirty="0">
                          <a:effectLst/>
                        </a:rPr>
                        <a:t>Day</a:t>
                      </a:r>
                      <a:endParaRPr lang="en-CA" sz="1100" b="1"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CA" sz="1100" b="1" u="none" strike="noStrike">
                          <a:effectLst/>
                        </a:rPr>
                        <a:t>Day </a:t>
                      </a:r>
                      <a:endParaRPr lang="en-CA"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100" b="1" u="none" strike="noStrike">
                          <a:effectLst/>
                        </a:rPr>
                        <a:t>Wed</a:t>
                      </a:r>
                      <a:endParaRPr lang="en-CA"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100" b="1" u="none" strike="noStrike">
                          <a:effectLst/>
                        </a:rPr>
                        <a:t>Thur</a:t>
                      </a:r>
                      <a:endParaRPr lang="en-CA"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100" b="1" u="none" strike="noStrike">
                          <a:effectLst/>
                        </a:rPr>
                        <a:t>Fri</a:t>
                      </a:r>
                      <a:endParaRPr lang="en-CA" sz="11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100" b="1" u="none" strike="noStrike" dirty="0">
                          <a:effectLst/>
                        </a:rPr>
                        <a:t>Sat</a:t>
                      </a:r>
                      <a:endParaRPr lang="en-CA"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84132835"/>
                  </a:ext>
                </a:extLst>
              </a:tr>
              <a:tr h="190500">
                <a:tc>
                  <a:txBody>
                    <a:bodyPr/>
                    <a:lstStyle/>
                    <a:p>
                      <a:pPr algn="r" fontAlgn="b"/>
                      <a:r>
                        <a:rPr lang="en-CA" sz="1100" u="none" strike="noStrike">
                          <a:effectLst/>
                        </a:rPr>
                        <a:t>$5,847.97</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dirty="0">
                          <a:effectLst/>
                        </a:rPr>
                        <a:t>15-Jul</a:t>
                      </a:r>
                      <a:endParaRPr lang="en-CA"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dirty="0">
                          <a:effectLst/>
                        </a:rPr>
                        <a:t>1</a:t>
                      </a:r>
                      <a:endParaRPr lang="en-CA"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CA" sz="1100" u="none" strike="noStrike">
                          <a:effectLst/>
                        </a:rPr>
                        <a:t>Wednesday</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58214395"/>
                  </a:ext>
                </a:extLst>
              </a:tr>
              <a:tr h="190500">
                <a:tc>
                  <a:txBody>
                    <a:bodyPr/>
                    <a:lstStyle/>
                    <a:p>
                      <a:pPr algn="r" fontAlgn="b"/>
                      <a:r>
                        <a:rPr lang="en-CA" sz="1100" u="none" strike="noStrike">
                          <a:effectLst/>
                        </a:rPr>
                        <a:t>$6,528.56</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a:effectLst/>
                        </a:rPr>
                        <a:t>16-Jul</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a:effectLst/>
                        </a:rPr>
                        <a:t>2</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100" u="none" strike="noStrike">
                          <a:effectLst/>
                        </a:rPr>
                        <a:t>Thursday</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63385018"/>
                  </a:ext>
                </a:extLst>
              </a:tr>
              <a:tr h="190500">
                <a:tc>
                  <a:txBody>
                    <a:bodyPr/>
                    <a:lstStyle/>
                    <a:p>
                      <a:pPr algn="r" fontAlgn="b"/>
                      <a:r>
                        <a:rPr lang="en-CA" sz="1100" u="none" strike="noStrike">
                          <a:effectLst/>
                        </a:rPr>
                        <a:t>$7,572.96</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dirty="0">
                          <a:effectLst/>
                        </a:rPr>
                        <a:t>17-Jul</a:t>
                      </a:r>
                      <a:endParaRPr lang="en-CA"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a:effectLst/>
                        </a:rPr>
                        <a:t>3</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100" u="none" strike="noStrike">
                          <a:effectLst/>
                        </a:rPr>
                        <a:t>Friday</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735291133"/>
                  </a:ext>
                </a:extLst>
              </a:tr>
              <a:tr h="190500">
                <a:tc>
                  <a:txBody>
                    <a:bodyPr/>
                    <a:lstStyle/>
                    <a:p>
                      <a:pPr algn="r" fontAlgn="b"/>
                      <a:r>
                        <a:rPr lang="en-CA" sz="1100" u="none" strike="noStrike">
                          <a:effectLst/>
                        </a:rPr>
                        <a:t>$6,864.70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dirty="0">
                          <a:effectLst/>
                        </a:rPr>
                        <a:t>18-Jul</a:t>
                      </a:r>
                      <a:endParaRPr lang="en-CA"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a:effectLst/>
                        </a:rPr>
                        <a:t>4</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100" u="none" strike="noStrike">
                          <a:effectLst/>
                        </a:rPr>
                        <a:t>Saturday </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53703107"/>
                  </a:ext>
                </a:extLst>
              </a:tr>
              <a:tr h="190500">
                <a:tc>
                  <a:txBody>
                    <a:bodyPr/>
                    <a:lstStyle/>
                    <a:p>
                      <a:pPr algn="r" fontAlgn="b"/>
                      <a:r>
                        <a:rPr lang="en-CA" sz="1100" u="none" strike="noStrike">
                          <a:effectLst/>
                        </a:rPr>
                        <a:t>$7,178.96</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a:effectLst/>
                        </a:rPr>
                        <a:t>22-Jul</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dirty="0">
                          <a:effectLst/>
                        </a:rPr>
                        <a:t>5</a:t>
                      </a:r>
                      <a:endParaRPr lang="en-CA"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CA" sz="1100" u="none" strike="noStrike">
                          <a:effectLst/>
                        </a:rPr>
                        <a:t>Wednesday</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16527993"/>
                  </a:ext>
                </a:extLst>
              </a:tr>
              <a:tr h="190500">
                <a:tc>
                  <a:txBody>
                    <a:bodyPr/>
                    <a:lstStyle/>
                    <a:p>
                      <a:pPr algn="r" fontAlgn="b"/>
                      <a:r>
                        <a:rPr lang="en-CA" sz="1100" u="none" strike="noStrike">
                          <a:effectLst/>
                        </a:rPr>
                        <a:t>$7,682.11</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dirty="0">
                          <a:effectLst/>
                        </a:rPr>
                        <a:t>23-Jul</a:t>
                      </a:r>
                      <a:endParaRPr lang="en-CA"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dirty="0">
                          <a:effectLst/>
                        </a:rPr>
                        <a:t>6</a:t>
                      </a:r>
                      <a:endParaRPr lang="en-CA"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CA" sz="1100" u="none" strike="noStrike">
                          <a:effectLst/>
                        </a:rPr>
                        <a:t>Thursday</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30819597"/>
                  </a:ext>
                </a:extLst>
              </a:tr>
              <a:tr h="190500">
                <a:tc>
                  <a:txBody>
                    <a:bodyPr/>
                    <a:lstStyle/>
                    <a:p>
                      <a:pPr algn="r" fontAlgn="b"/>
                      <a:r>
                        <a:rPr lang="en-CA" sz="1100" u="none" strike="noStrike">
                          <a:effectLst/>
                        </a:rPr>
                        <a:t>$8,284.11</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dirty="0">
                          <a:effectLst/>
                        </a:rPr>
                        <a:t>24-Jul</a:t>
                      </a:r>
                      <a:endParaRPr lang="en-CA"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dirty="0">
                          <a:effectLst/>
                        </a:rPr>
                        <a:t>7</a:t>
                      </a:r>
                      <a:endParaRPr lang="en-CA"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CA" sz="1100" u="none" strike="noStrike">
                          <a:effectLst/>
                        </a:rPr>
                        <a:t>Friday</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79665343"/>
                  </a:ext>
                </a:extLst>
              </a:tr>
              <a:tr h="190500">
                <a:tc>
                  <a:txBody>
                    <a:bodyPr/>
                    <a:lstStyle/>
                    <a:p>
                      <a:pPr algn="r" fontAlgn="b"/>
                      <a:r>
                        <a:rPr lang="en-CA" sz="1100" u="none" strike="noStrike">
                          <a:effectLst/>
                        </a:rPr>
                        <a:t>$7,910.90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dirty="0">
                          <a:effectLst/>
                        </a:rPr>
                        <a:t>25-Jul</a:t>
                      </a:r>
                      <a:endParaRPr lang="en-CA"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100" u="none" strike="noStrike" dirty="0">
                          <a:effectLst/>
                        </a:rPr>
                        <a:t>8</a:t>
                      </a:r>
                      <a:endParaRPr lang="en-CA"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CA" sz="1100" u="none" strike="noStrike">
                          <a:effectLst/>
                        </a:rPr>
                        <a:t>Saturday </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dirty="0">
                          <a:effectLst/>
                        </a:rPr>
                        <a:t>0</a:t>
                      </a:r>
                      <a:endParaRPr lang="en-CA"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243540033"/>
                  </a:ext>
                </a:extLst>
              </a:tr>
            </a:tbl>
          </a:graphicData>
        </a:graphic>
      </p:graphicFrame>
      <p:sp>
        <p:nvSpPr>
          <p:cNvPr id="7" name="Arrow: Right 6">
            <a:extLst>
              <a:ext uri="{FF2B5EF4-FFF2-40B4-BE49-F238E27FC236}">
                <a16:creationId xmlns:a16="http://schemas.microsoft.com/office/drawing/2014/main" id="{A8F71810-D9BE-7C02-4841-BAE739609D22}"/>
              </a:ext>
            </a:extLst>
          </p:cNvPr>
          <p:cNvSpPr/>
          <p:nvPr/>
        </p:nvSpPr>
        <p:spPr>
          <a:xfrm>
            <a:off x="3831136" y="2356082"/>
            <a:ext cx="674119" cy="4939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Left Brace 7">
            <a:extLst>
              <a:ext uri="{FF2B5EF4-FFF2-40B4-BE49-F238E27FC236}">
                <a16:creationId xmlns:a16="http://schemas.microsoft.com/office/drawing/2014/main" id="{22E5C580-B567-2E5D-84DD-097E5BB91C79}"/>
              </a:ext>
            </a:extLst>
          </p:cNvPr>
          <p:cNvSpPr/>
          <p:nvPr/>
        </p:nvSpPr>
        <p:spPr>
          <a:xfrm rot="16200000">
            <a:off x="6332387" y="3526891"/>
            <a:ext cx="152401" cy="4405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Left Brace 8">
            <a:extLst>
              <a:ext uri="{FF2B5EF4-FFF2-40B4-BE49-F238E27FC236}">
                <a16:creationId xmlns:a16="http://schemas.microsoft.com/office/drawing/2014/main" id="{C1DE470F-841A-6588-AD2A-389DF64EAB76}"/>
              </a:ext>
            </a:extLst>
          </p:cNvPr>
          <p:cNvSpPr/>
          <p:nvPr/>
        </p:nvSpPr>
        <p:spPr>
          <a:xfrm rot="16200000">
            <a:off x="8764574" y="2541947"/>
            <a:ext cx="152400" cy="24103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TextBox 9">
            <a:extLst>
              <a:ext uri="{FF2B5EF4-FFF2-40B4-BE49-F238E27FC236}">
                <a16:creationId xmlns:a16="http://schemas.microsoft.com/office/drawing/2014/main" id="{44C63D8F-89EC-A5EA-0A7D-E33CCA2CDD0D}"/>
              </a:ext>
            </a:extLst>
          </p:cNvPr>
          <p:cNvSpPr txBox="1"/>
          <p:nvPr/>
        </p:nvSpPr>
        <p:spPr>
          <a:xfrm>
            <a:off x="5376828" y="3818442"/>
            <a:ext cx="1755381" cy="1200329"/>
          </a:xfrm>
          <a:prstGeom prst="rect">
            <a:avLst/>
          </a:prstGeom>
          <a:noFill/>
        </p:spPr>
        <p:txBody>
          <a:bodyPr wrap="square" rtlCol="0">
            <a:spAutoFit/>
          </a:bodyPr>
          <a:lstStyle/>
          <a:p>
            <a:r>
              <a:rPr lang="en-CA" dirty="0"/>
              <a:t>Excel won’t like the date format so I’ve </a:t>
            </a:r>
            <a:r>
              <a:rPr lang="en-CA" i="1" dirty="0"/>
              <a:t>recoded</a:t>
            </a:r>
            <a:r>
              <a:rPr lang="en-CA" dirty="0"/>
              <a:t> it as illustrated</a:t>
            </a:r>
          </a:p>
        </p:txBody>
      </p:sp>
      <p:sp>
        <p:nvSpPr>
          <p:cNvPr id="11" name="TextBox 10">
            <a:extLst>
              <a:ext uri="{FF2B5EF4-FFF2-40B4-BE49-F238E27FC236}">
                <a16:creationId xmlns:a16="http://schemas.microsoft.com/office/drawing/2014/main" id="{941BE323-95C3-CD8B-6BE7-8DD3E59E7154}"/>
              </a:ext>
            </a:extLst>
          </p:cNvPr>
          <p:cNvSpPr txBox="1"/>
          <p:nvPr/>
        </p:nvSpPr>
        <p:spPr>
          <a:xfrm>
            <a:off x="7584960" y="3816912"/>
            <a:ext cx="3662758" cy="2308324"/>
          </a:xfrm>
          <a:prstGeom prst="rect">
            <a:avLst/>
          </a:prstGeom>
          <a:noFill/>
        </p:spPr>
        <p:txBody>
          <a:bodyPr wrap="square" rtlCol="0">
            <a:spAutoFit/>
          </a:bodyPr>
          <a:lstStyle/>
          <a:p>
            <a:r>
              <a:rPr lang="en-CA" dirty="0"/>
              <a:t>Excel won’t like the words used to represent the day of the week so I’ve created four </a:t>
            </a:r>
            <a:r>
              <a:rPr lang="en-CA" i="1" dirty="0"/>
              <a:t>dummy variables</a:t>
            </a:r>
            <a:r>
              <a:rPr lang="en-CA" dirty="0"/>
              <a:t> that take on values of either [1,0] for each day. DO NOT code them as 1,2,3,4 for the four days (that would be used for an ordinal variable). </a:t>
            </a:r>
          </a:p>
        </p:txBody>
      </p:sp>
    </p:spTree>
    <p:extLst>
      <p:ext uri="{BB962C8B-B14F-4D97-AF65-F5344CB8AC3E}">
        <p14:creationId xmlns:p14="http://schemas.microsoft.com/office/powerpoint/2010/main" val="3992318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64B002C-0214-9809-F0FC-1DFF62303D3D}"/>
              </a:ext>
            </a:extLst>
          </p:cNvPr>
          <p:cNvSpPr>
            <a:spLocks noGrp="1"/>
          </p:cNvSpPr>
          <p:nvPr>
            <p:ph type="body" sz="quarter" idx="10"/>
          </p:nvPr>
        </p:nvSpPr>
        <p:spPr>
          <a:xfrm>
            <a:off x="735624" y="304800"/>
            <a:ext cx="9779976" cy="609600"/>
          </a:xfrm>
        </p:spPr>
        <p:txBody>
          <a:bodyPr/>
          <a:lstStyle/>
          <a:p>
            <a:r>
              <a:rPr lang="en-CA" dirty="0"/>
              <a:t>Multiple Linear Regression – Model Building</a:t>
            </a:r>
          </a:p>
          <a:p>
            <a:endParaRPr lang="en-CA" dirty="0"/>
          </a:p>
        </p:txBody>
      </p:sp>
      <p:sp>
        <p:nvSpPr>
          <p:cNvPr id="2" name="Content Placeholder 1">
            <a:extLst>
              <a:ext uri="{FF2B5EF4-FFF2-40B4-BE49-F238E27FC236}">
                <a16:creationId xmlns:a16="http://schemas.microsoft.com/office/drawing/2014/main" id="{46B5299D-47A3-74E1-0AC2-303CB137E0E4}"/>
              </a:ext>
            </a:extLst>
          </p:cNvPr>
          <p:cNvSpPr>
            <a:spLocks noGrp="1"/>
          </p:cNvSpPr>
          <p:nvPr>
            <p:ph idx="13"/>
          </p:nvPr>
        </p:nvSpPr>
        <p:spPr>
          <a:xfrm>
            <a:off x="709684" y="1371600"/>
            <a:ext cx="10618176" cy="457200"/>
          </a:xfrm>
        </p:spPr>
        <p:txBody>
          <a:bodyPr/>
          <a:lstStyle/>
          <a:p>
            <a:pPr marL="0" indent="0">
              <a:buNone/>
            </a:pPr>
            <a:r>
              <a:rPr lang="en-CA" sz="2000" b="0" dirty="0"/>
              <a:t>How do we know what variables to include in our model? There are different strategies that might be used to build the model. </a:t>
            </a:r>
          </a:p>
          <a:p>
            <a:pPr marL="0" indent="0">
              <a:buNone/>
            </a:pPr>
            <a:endParaRPr lang="en-CA" sz="2000" b="0" dirty="0"/>
          </a:p>
          <a:p>
            <a:pPr marL="0" indent="0">
              <a:buNone/>
            </a:pPr>
            <a:r>
              <a:rPr lang="en-CA" sz="2000" b="0" u="sng" dirty="0"/>
              <a:t>Strategy #1: </a:t>
            </a:r>
            <a:r>
              <a:rPr lang="en-CA" sz="2000" u="sng" dirty="0"/>
              <a:t>Stepwise Regression</a:t>
            </a:r>
          </a:p>
          <a:p>
            <a:pPr marL="0" indent="0">
              <a:buNone/>
            </a:pPr>
            <a:r>
              <a:rPr lang="en-CA" sz="2000" b="0" dirty="0"/>
              <a:t>Step 1: Do Simple Linear Regression with each of your candidate regressors (one at a time). </a:t>
            </a:r>
          </a:p>
          <a:p>
            <a:pPr marL="0" indent="0">
              <a:buNone/>
            </a:pPr>
            <a:r>
              <a:rPr lang="en-CA" sz="2000" b="0" dirty="0"/>
              <a:t>Step 2: Start building your model using the regressor that obtained the largest </a:t>
            </a:r>
            <a:r>
              <a:rPr lang="en-CA" sz="2000" b="0" i="1" dirty="0"/>
              <a:t>F</a:t>
            </a:r>
            <a:r>
              <a:rPr lang="en-CA" sz="2000" b="0" dirty="0"/>
              <a:t>-statistic in the first step (assuming it was found to be significant).</a:t>
            </a:r>
          </a:p>
          <a:p>
            <a:pPr marL="0" indent="0">
              <a:buNone/>
            </a:pPr>
            <a:r>
              <a:rPr lang="en-CA" sz="2000" b="0" dirty="0"/>
              <a:t>Step 3: Now, iteratively add each of the other candidate regressors to the existing model developed in Step 2 (but only one at a time). Add only the regressor that yielded the largest </a:t>
            </a:r>
            <a:r>
              <a:rPr lang="en-CA" sz="2000" b="0" i="1" dirty="0"/>
              <a:t>t</a:t>
            </a:r>
            <a:r>
              <a:rPr lang="en-CA" sz="2000" b="0" dirty="0"/>
              <a:t>-statistic. If none were significant, the model obtained in Step 2 is complete. </a:t>
            </a:r>
            <a:r>
              <a:rPr lang="en-CA" sz="2000" b="0" dirty="0">
                <a:highlight>
                  <a:srgbClr val="FFFF00"/>
                </a:highlight>
              </a:rPr>
              <a:t>If, by adding a second regressor, the first becomes insignificant, eliminate the earlier regressor</a:t>
            </a:r>
            <a:r>
              <a:rPr lang="en-CA" sz="2000" b="0" dirty="0"/>
              <a:t>. </a:t>
            </a:r>
          </a:p>
          <a:p>
            <a:pPr marL="0" indent="0">
              <a:buNone/>
            </a:pPr>
            <a:r>
              <a:rPr lang="en-CA" sz="2000" b="0" dirty="0"/>
              <a:t>Step 4: Continue in this manner until all regressors having significant </a:t>
            </a:r>
            <a:r>
              <a:rPr lang="en-CA" sz="2000" b="0" i="1" dirty="0"/>
              <a:t>t</a:t>
            </a:r>
            <a:r>
              <a:rPr lang="en-CA" sz="2000" b="0" dirty="0"/>
              <a:t>-statistics are included.</a:t>
            </a:r>
          </a:p>
        </p:txBody>
      </p:sp>
    </p:spTree>
    <p:extLst>
      <p:ext uri="{BB962C8B-B14F-4D97-AF65-F5344CB8AC3E}">
        <p14:creationId xmlns:p14="http://schemas.microsoft.com/office/powerpoint/2010/main" val="1772659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24AA5FD-EB93-FC81-45E4-9C72F122E5D6}"/>
              </a:ext>
            </a:extLst>
          </p:cNvPr>
          <p:cNvSpPr>
            <a:spLocks noGrp="1"/>
          </p:cNvSpPr>
          <p:nvPr>
            <p:ph type="body" sz="quarter" idx="10"/>
          </p:nvPr>
        </p:nvSpPr>
        <p:spPr/>
        <p:txBody>
          <a:bodyPr/>
          <a:lstStyle/>
          <a:p>
            <a:r>
              <a:rPr lang="en-CA" dirty="0"/>
              <a:t>Multiple Linear Regression – Model Building</a:t>
            </a:r>
          </a:p>
          <a:p>
            <a:endParaRPr lang="en-CA" b="0" dirty="0"/>
          </a:p>
        </p:txBody>
      </p:sp>
      <p:sp>
        <p:nvSpPr>
          <p:cNvPr id="2" name="Content Placeholder 1">
            <a:extLst>
              <a:ext uri="{FF2B5EF4-FFF2-40B4-BE49-F238E27FC236}">
                <a16:creationId xmlns:a16="http://schemas.microsoft.com/office/drawing/2014/main" id="{46B5299D-47A3-74E1-0AC2-303CB137E0E4}"/>
              </a:ext>
            </a:extLst>
          </p:cNvPr>
          <p:cNvSpPr>
            <a:spLocks noGrp="1"/>
          </p:cNvSpPr>
          <p:nvPr>
            <p:ph idx="13"/>
          </p:nvPr>
        </p:nvSpPr>
        <p:spPr/>
        <p:txBody>
          <a:bodyPr/>
          <a:lstStyle/>
          <a:p>
            <a:pPr marL="0" indent="0">
              <a:buNone/>
            </a:pPr>
            <a:r>
              <a:rPr lang="en-CA" sz="2000" b="0" dirty="0"/>
              <a:t>How do we know what variables to include in our model? There are different strategies that might be used to build the model. </a:t>
            </a:r>
          </a:p>
          <a:p>
            <a:pPr marL="0" indent="0">
              <a:buNone/>
            </a:pPr>
            <a:endParaRPr lang="en-CA" sz="2000" b="0" dirty="0"/>
          </a:p>
          <a:p>
            <a:pPr marL="0" indent="0">
              <a:buNone/>
            </a:pPr>
            <a:r>
              <a:rPr lang="en-CA" sz="2000" b="0" u="sng" dirty="0"/>
              <a:t>Strategy #2: </a:t>
            </a:r>
            <a:r>
              <a:rPr lang="en-CA" sz="2000" u="sng" dirty="0"/>
              <a:t>Forward Selection</a:t>
            </a:r>
          </a:p>
          <a:p>
            <a:pPr marL="0" indent="0">
              <a:buNone/>
            </a:pPr>
            <a:r>
              <a:rPr lang="en-CA" sz="2000" b="0" dirty="0"/>
              <a:t>Step 1: Do Simple Linear Regression with each of your candidate regressors (one at a time). </a:t>
            </a:r>
          </a:p>
          <a:p>
            <a:pPr marL="0" indent="0">
              <a:buNone/>
            </a:pPr>
            <a:r>
              <a:rPr lang="en-CA" sz="2000" b="0" dirty="0"/>
              <a:t>Step 2: Start building your model using the regressor that obtained the largest </a:t>
            </a:r>
            <a:r>
              <a:rPr lang="en-CA" sz="2000" b="0" i="1" dirty="0"/>
              <a:t>t</a:t>
            </a:r>
            <a:r>
              <a:rPr lang="en-CA" sz="2000" b="0" dirty="0"/>
              <a:t>-statistic in the first step (assuming it was found to be significant).</a:t>
            </a:r>
          </a:p>
          <a:p>
            <a:pPr marL="0" indent="0">
              <a:buNone/>
            </a:pPr>
            <a:r>
              <a:rPr lang="en-CA" sz="2000" b="0" dirty="0"/>
              <a:t>Step 3: Now, iteratively add each of the other candidate regressors to the existing model developed in Step 2 (but only one at a time). Add only the regressor that yielded the largest </a:t>
            </a:r>
            <a:r>
              <a:rPr lang="en-CA" sz="2000" b="0" i="1" dirty="0"/>
              <a:t>t</a:t>
            </a:r>
            <a:r>
              <a:rPr lang="en-CA" sz="2000" b="0" dirty="0"/>
              <a:t>-statistic. If none were significant, the model obtained in Step 2 is complete.</a:t>
            </a:r>
          </a:p>
          <a:p>
            <a:pPr marL="0" indent="0">
              <a:buNone/>
            </a:pPr>
            <a:r>
              <a:rPr lang="en-CA" sz="2000" b="0" dirty="0"/>
              <a:t>Step 4: Continue in this manner until all regressors having significant </a:t>
            </a:r>
            <a:r>
              <a:rPr lang="en-CA" sz="2000" b="0" i="1" dirty="0"/>
              <a:t>t</a:t>
            </a:r>
            <a:r>
              <a:rPr lang="en-CA" sz="2000" b="0" dirty="0"/>
              <a:t>-statistics are included.</a:t>
            </a:r>
          </a:p>
        </p:txBody>
      </p:sp>
    </p:spTree>
    <p:extLst>
      <p:ext uri="{BB962C8B-B14F-4D97-AF65-F5344CB8AC3E}">
        <p14:creationId xmlns:p14="http://schemas.microsoft.com/office/powerpoint/2010/main" val="616204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0C6794A-2748-380D-90C6-777E8355B506}"/>
              </a:ext>
            </a:extLst>
          </p:cNvPr>
          <p:cNvSpPr>
            <a:spLocks noGrp="1"/>
          </p:cNvSpPr>
          <p:nvPr>
            <p:ph type="body" sz="quarter" idx="10"/>
          </p:nvPr>
        </p:nvSpPr>
        <p:spPr>
          <a:xfrm>
            <a:off x="735624" y="304800"/>
            <a:ext cx="9475176" cy="609600"/>
          </a:xfrm>
        </p:spPr>
        <p:txBody>
          <a:bodyPr/>
          <a:lstStyle/>
          <a:p>
            <a:r>
              <a:rPr lang="en-CA" dirty="0"/>
              <a:t>Multiple Linear Regression – Model Building</a:t>
            </a:r>
          </a:p>
          <a:p>
            <a:endParaRPr lang="en-CA" dirty="0"/>
          </a:p>
        </p:txBody>
      </p:sp>
      <p:sp>
        <p:nvSpPr>
          <p:cNvPr id="2" name="Content Placeholder 1">
            <a:extLst>
              <a:ext uri="{FF2B5EF4-FFF2-40B4-BE49-F238E27FC236}">
                <a16:creationId xmlns:a16="http://schemas.microsoft.com/office/drawing/2014/main" id="{46B5299D-47A3-74E1-0AC2-303CB137E0E4}"/>
              </a:ext>
            </a:extLst>
          </p:cNvPr>
          <p:cNvSpPr>
            <a:spLocks noGrp="1"/>
          </p:cNvSpPr>
          <p:nvPr>
            <p:ph idx="13"/>
          </p:nvPr>
        </p:nvSpPr>
        <p:spPr/>
        <p:txBody>
          <a:bodyPr/>
          <a:lstStyle/>
          <a:p>
            <a:pPr marL="0" indent="0">
              <a:buNone/>
            </a:pPr>
            <a:r>
              <a:rPr lang="en-CA" b="0" dirty="0"/>
              <a:t>How do we know what variables to include in our model? There are different strategies that might be used to build the model. </a:t>
            </a:r>
          </a:p>
          <a:p>
            <a:pPr marL="0" indent="0">
              <a:buNone/>
            </a:pPr>
            <a:endParaRPr lang="en-CA" b="0" dirty="0"/>
          </a:p>
          <a:p>
            <a:pPr marL="0" indent="0">
              <a:buNone/>
            </a:pPr>
            <a:r>
              <a:rPr lang="en-CA" b="0" u="sng" dirty="0"/>
              <a:t>Strategy #2: </a:t>
            </a:r>
            <a:r>
              <a:rPr lang="en-CA" u="sng" dirty="0"/>
              <a:t>Backward Elimination</a:t>
            </a:r>
          </a:p>
          <a:p>
            <a:pPr marL="0" indent="0">
              <a:buNone/>
            </a:pPr>
            <a:r>
              <a:rPr lang="en-CA" b="0" dirty="0"/>
              <a:t>Step 1: Start by executing Multiple Linear Regression with </a:t>
            </a:r>
            <a:r>
              <a:rPr lang="en-CA" b="0" i="1" dirty="0"/>
              <a:t>all</a:t>
            </a:r>
            <a:r>
              <a:rPr lang="en-CA" b="0" dirty="0"/>
              <a:t> of your regressors.</a:t>
            </a:r>
          </a:p>
          <a:p>
            <a:pPr marL="0" indent="0">
              <a:buNone/>
            </a:pPr>
            <a:r>
              <a:rPr lang="en-CA" b="0" dirty="0"/>
              <a:t>Step 2: Eliminate the regressor having the smallest </a:t>
            </a:r>
            <a:r>
              <a:rPr lang="en-CA" b="0" i="1" dirty="0"/>
              <a:t>non</a:t>
            </a:r>
            <a:r>
              <a:rPr lang="en-CA" b="0" dirty="0"/>
              <a:t>-significant </a:t>
            </a:r>
            <a:r>
              <a:rPr lang="en-CA" b="0" i="1" dirty="0"/>
              <a:t>t</a:t>
            </a:r>
            <a:r>
              <a:rPr lang="en-CA" b="0" dirty="0"/>
              <a:t>-statistic.</a:t>
            </a:r>
          </a:p>
          <a:p>
            <a:pPr marL="0" indent="0">
              <a:buNone/>
            </a:pPr>
            <a:r>
              <a:rPr lang="en-CA" b="0" dirty="0"/>
              <a:t>Step 3: Repeat until only significant regressors remain in your model.</a:t>
            </a:r>
          </a:p>
        </p:txBody>
      </p:sp>
    </p:spTree>
    <p:extLst>
      <p:ext uri="{BB962C8B-B14F-4D97-AF65-F5344CB8AC3E}">
        <p14:creationId xmlns:p14="http://schemas.microsoft.com/office/powerpoint/2010/main" val="2115938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1F1E91-5594-3A18-96D7-65D345F108A1}"/>
              </a:ext>
            </a:extLst>
          </p:cNvPr>
          <p:cNvSpPr>
            <a:spLocks noGrp="1"/>
          </p:cNvSpPr>
          <p:nvPr>
            <p:ph type="body" sz="quarter" idx="10"/>
          </p:nvPr>
        </p:nvSpPr>
        <p:spPr>
          <a:xfrm>
            <a:off x="735624" y="304800"/>
            <a:ext cx="9572642" cy="609600"/>
          </a:xfrm>
        </p:spPr>
        <p:txBody>
          <a:bodyPr/>
          <a:lstStyle/>
          <a:p>
            <a:r>
              <a:rPr lang="en-CA" dirty="0"/>
              <a:t>Multiple Linear Regression – Multicollinearity</a:t>
            </a:r>
          </a:p>
        </p:txBody>
      </p:sp>
      <p:sp>
        <p:nvSpPr>
          <p:cNvPr id="2" name="Content Placeholder 1">
            <a:extLst>
              <a:ext uri="{FF2B5EF4-FFF2-40B4-BE49-F238E27FC236}">
                <a16:creationId xmlns:a16="http://schemas.microsoft.com/office/drawing/2014/main" id="{7A0B06ED-8E1C-0538-BA73-3FBF73440B33}"/>
              </a:ext>
            </a:extLst>
          </p:cNvPr>
          <p:cNvSpPr>
            <a:spLocks noGrp="1"/>
          </p:cNvSpPr>
          <p:nvPr>
            <p:ph idx="13"/>
          </p:nvPr>
        </p:nvSpPr>
        <p:spPr>
          <a:xfrm>
            <a:off x="685800" y="1044847"/>
            <a:ext cx="10618176" cy="457200"/>
          </a:xfrm>
        </p:spPr>
        <p:txBody>
          <a:bodyPr/>
          <a:lstStyle/>
          <a:p>
            <a:pPr marL="0" indent="0">
              <a:buNone/>
            </a:pPr>
            <a:r>
              <a:rPr lang="en-CA" sz="2000" b="0" dirty="0"/>
              <a:t>It’s not unusual to develop a multiple linear regression model having dozens of regressors. This risks a dependent relationship among the regressor variables that are understood to be independent. This is called </a:t>
            </a:r>
            <a:r>
              <a:rPr lang="en-CA" sz="2000" b="0" i="1" dirty="0"/>
              <a:t>multicollinearity</a:t>
            </a:r>
            <a:r>
              <a:rPr lang="en-CA" sz="2000" b="0" dirty="0"/>
              <a:t>. It’s a good idea to check first to see if your “independent” variables are highly correlated with </a:t>
            </a:r>
            <a:r>
              <a:rPr lang="en-CA" sz="2000" b="0" dirty="0" err="1"/>
              <a:t>eachother</a:t>
            </a:r>
            <a:r>
              <a:rPr lang="en-CA" sz="2000" b="0" dirty="0"/>
              <a:t>. </a:t>
            </a:r>
          </a:p>
          <a:p>
            <a:pPr marL="0" indent="0">
              <a:buNone/>
            </a:pPr>
            <a:endParaRPr lang="en-CA" sz="2000" b="0" dirty="0"/>
          </a:p>
        </p:txBody>
      </p:sp>
      <p:pic>
        <p:nvPicPr>
          <p:cNvPr id="6" name="Picture 5">
            <a:extLst>
              <a:ext uri="{FF2B5EF4-FFF2-40B4-BE49-F238E27FC236}">
                <a16:creationId xmlns:a16="http://schemas.microsoft.com/office/drawing/2014/main" id="{92D30C34-8FBB-77F3-8753-E06312FF3011}"/>
              </a:ext>
            </a:extLst>
          </p:cNvPr>
          <p:cNvPicPr>
            <a:picLocks noChangeAspect="1"/>
          </p:cNvPicPr>
          <p:nvPr/>
        </p:nvPicPr>
        <p:blipFill rotWithShape="1">
          <a:blip r:embed="rId2"/>
          <a:srcRect l="22719" t="68821" r="66277" b="18057"/>
          <a:stretch/>
        </p:blipFill>
        <p:spPr>
          <a:xfrm>
            <a:off x="5492410" y="2469676"/>
            <a:ext cx="2290001" cy="1143147"/>
          </a:xfrm>
          <a:prstGeom prst="rect">
            <a:avLst/>
          </a:prstGeom>
        </p:spPr>
      </p:pic>
      <p:graphicFrame>
        <p:nvGraphicFramePr>
          <p:cNvPr id="9" name="Table 8">
            <a:extLst>
              <a:ext uri="{FF2B5EF4-FFF2-40B4-BE49-F238E27FC236}">
                <a16:creationId xmlns:a16="http://schemas.microsoft.com/office/drawing/2014/main" id="{8559E73D-EE18-DD63-7F22-6B9E6D5F9C3A}"/>
              </a:ext>
            </a:extLst>
          </p:cNvPr>
          <p:cNvGraphicFramePr>
            <a:graphicFrameLocks noGrp="1"/>
          </p:cNvGraphicFramePr>
          <p:nvPr/>
        </p:nvGraphicFramePr>
        <p:xfrm>
          <a:off x="332747" y="2460815"/>
          <a:ext cx="3845460" cy="2492055"/>
        </p:xfrm>
        <a:graphic>
          <a:graphicData uri="http://schemas.openxmlformats.org/drawingml/2006/table">
            <a:tbl>
              <a:tblPr firstRow="1">
                <a:tableStyleId>{9D7B26C5-4107-4FEC-AEDC-1716B250A1EF}</a:tableStyleId>
              </a:tblPr>
              <a:tblGrid>
                <a:gridCol w="1404241">
                  <a:extLst>
                    <a:ext uri="{9D8B030D-6E8A-4147-A177-3AD203B41FA5}">
                      <a16:colId xmlns:a16="http://schemas.microsoft.com/office/drawing/2014/main" val="4208337343"/>
                    </a:ext>
                  </a:extLst>
                </a:gridCol>
                <a:gridCol w="388867">
                  <a:extLst>
                    <a:ext uri="{9D8B030D-6E8A-4147-A177-3AD203B41FA5}">
                      <a16:colId xmlns:a16="http://schemas.microsoft.com/office/drawing/2014/main" val="3284173267"/>
                    </a:ext>
                  </a:extLst>
                </a:gridCol>
                <a:gridCol w="658913">
                  <a:extLst>
                    <a:ext uri="{9D8B030D-6E8A-4147-A177-3AD203B41FA5}">
                      <a16:colId xmlns:a16="http://schemas.microsoft.com/office/drawing/2014/main" val="2454139247"/>
                    </a:ext>
                  </a:extLst>
                </a:gridCol>
                <a:gridCol w="734526">
                  <a:extLst>
                    <a:ext uri="{9D8B030D-6E8A-4147-A177-3AD203B41FA5}">
                      <a16:colId xmlns:a16="http://schemas.microsoft.com/office/drawing/2014/main" val="3614891535"/>
                    </a:ext>
                  </a:extLst>
                </a:gridCol>
                <a:gridCol w="658913">
                  <a:extLst>
                    <a:ext uri="{9D8B030D-6E8A-4147-A177-3AD203B41FA5}">
                      <a16:colId xmlns:a16="http://schemas.microsoft.com/office/drawing/2014/main" val="3951674090"/>
                    </a:ext>
                  </a:extLst>
                </a:gridCol>
              </a:tblGrid>
              <a:tr h="192641">
                <a:tc>
                  <a:txBody>
                    <a:bodyPr/>
                    <a:lstStyle/>
                    <a:p>
                      <a:pPr algn="l" fontAlgn="b"/>
                      <a:r>
                        <a:rPr lang="en-CA" sz="1050" u="none" strike="noStrike">
                          <a:effectLst/>
                        </a:rPr>
                        <a:t>Vehicle</a:t>
                      </a:r>
                      <a:endParaRPr lang="en-CA" sz="1050" b="1"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MPG</a:t>
                      </a:r>
                      <a:endParaRPr lang="en-CA" sz="105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Safety</a:t>
                      </a:r>
                      <a:endParaRPr lang="en-CA" sz="105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Reliability</a:t>
                      </a:r>
                      <a:endParaRPr lang="en-CA" sz="1050" b="1"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Price ($)</a:t>
                      </a:r>
                      <a:endParaRPr lang="en-CA" sz="105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069503797"/>
                  </a:ext>
                </a:extLst>
              </a:tr>
              <a:tr h="192641">
                <a:tc>
                  <a:txBody>
                    <a:bodyPr/>
                    <a:lstStyle/>
                    <a:p>
                      <a:pPr algn="l" fontAlgn="b"/>
                      <a:r>
                        <a:rPr lang="en-CA" sz="1050" u="none" strike="noStrike">
                          <a:effectLst/>
                        </a:rPr>
                        <a:t>Chevrolet Aveo</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25</a:t>
                      </a:r>
                      <a:endParaRPr lang="en-CA" sz="105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2</a:t>
                      </a:r>
                      <a:endParaRPr lang="en-CA" sz="105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2</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16205</a:t>
                      </a:r>
                      <a:endParaRPr lang="en-CA" sz="105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197703264"/>
                  </a:ext>
                </a:extLst>
              </a:tr>
              <a:tr h="192641">
                <a:tc>
                  <a:txBody>
                    <a:bodyPr/>
                    <a:lstStyle/>
                    <a:p>
                      <a:pPr algn="l" fontAlgn="b"/>
                      <a:r>
                        <a:rPr lang="en-CA" sz="1050" u="none" strike="noStrike">
                          <a:effectLst/>
                        </a:rPr>
                        <a:t>Chevrolet Cobalt</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24</a:t>
                      </a:r>
                      <a:endParaRPr lang="en-CA" sz="105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3</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3</a:t>
                      </a:r>
                      <a:endParaRPr lang="en-CA" sz="105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17450</a:t>
                      </a:r>
                      <a:endParaRPr lang="en-CA" sz="105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43957871"/>
                  </a:ext>
                </a:extLst>
              </a:tr>
              <a:tr h="192641">
                <a:tc>
                  <a:txBody>
                    <a:bodyPr/>
                    <a:lstStyle/>
                    <a:p>
                      <a:pPr algn="l" fontAlgn="b"/>
                      <a:r>
                        <a:rPr lang="en-CA" sz="1050" u="none" strike="noStrike">
                          <a:effectLst/>
                        </a:rPr>
                        <a:t>Ford Focus SES</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26</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3</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4</a:t>
                      </a:r>
                      <a:endParaRPr lang="en-CA" sz="105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18490</a:t>
                      </a:r>
                      <a:endParaRPr lang="en-CA" sz="105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50733996"/>
                  </a:ext>
                </a:extLst>
              </a:tr>
              <a:tr h="192641">
                <a:tc>
                  <a:txBody>
                    <a:bodyPr/>
                    <a:lstStyle/>
                    <a:p>
                      <a:pPr algn="l" fontAlgn="b"/>
                      <a:r>
                        <a:rPr lang="en-CA" sz="1050" u="none" strike="noStrike">
                          <a:effectLst/>
                        </a:rPr>
                        <a:t>Ford Focus SES (MT)</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29</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3</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4</a:t>
                      </a:r>
                      <a:endParaRPr lang="en-CA" sz="105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17440</a:t>
                      </a:r>
                      <a:endParaRPr lang="en-CA" sz="105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49254833"/>
                  </a:ext>
                </a:extLst>
              </a:tr>
              <a:tr h="192641">
                <a:tc>
                  <a:txBody>
                    <a:bodyPr/>
                    <a:lstStyle/>
                    <a:p>
                      <a:pPr algn="l" fontAlgn="b"/>
                      <a:r>
                        <a:rPr lang="en-CA" sz="1050" u="none" strike="noStrike">
                          <a:effectLst/>
                        </a:rPr>
                        <a:t>Honda Civic EX</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28</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4</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5</a:t>
                      </a:r>
                      <a:endParaRPr lang="en-CA" sz="105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19610</a:t>
                      </a:r>
                      <a:endParaRPr lang="en-CA" sz="105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3069279"/>
                  </a:ext>
                </a:extLst>
              </a:tr>
              <a:tr h="192641">
                <a:tc>
                  <a:txBody>
                    <a:bodyPr/>
                    <a:lstStyle/>
                    <a:p>
                      <a:pPr algn="l" fontAlgn="b"/>
                      <a:r>
                        <a:rPr lang="en-CA" sz="1050" u="none" strike="noStrike">
                          <a:effectLst/>
                        </a:rPr>
                        <a:t>Honda Civix EX (MT)</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31</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4</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5</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18810</a:t>
                      </a:r>
                      <a:endParaRPr lang="en-CA" sz="105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44827673"/>
                  </a:ext>
                </a:extLst>
              </a:tr>
              <a:tr h="180363">
                <a:tc>
                  <a:txBody>
                    <a:bodyPr/>
                    <a:lstStyle/>
                    <a:p>
                      <a:pPr algn="l" fontAlgn="b"/>
                      <a:r>
                        <a:rPr lang="en-CA" sz="1050" u="none" strike="noStrike" dirty="0">
                          <a:effectLst/>
                        </a:rPr>
                        <a:t>Honda Fit Sport (MT)</a:t>
                      </a:r>
                      <a:endParaRPr lang="en-CA" sz="105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33</a:t>
                      </a:r>
                      <a:endParaRPr lang="en-CA" sz="105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4</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5</a:t>
                      </a:r>
                      <a:endParaRPr lang="en-CA" sz="105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16730</a:t>
                      </a:r>
                      <a:endParaRPr lang="en-CA" sz="105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99363977"/>
                  </a:ext>
                </a:extLst>
              </a:tr>
              <a:tr h="192641">
                <a:tc>
                  <a:txBody>
                    <a:bodyPr/>
                    <a:lstStyle/>
                    <a:p>
                      <a:pPr algn="l" fontAlgn="b"/>
                      <a:r>
                        <a:rPr lang="en-CA" sz="1050" u="none" strike="noStrike">
                          <a:effectLst/>
                        </a:rPr>
                        <a:t>Hyndai Accent GLS</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28</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2</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4</a:t>
                      </a:r>
                      <a:endParaRPr lang="en-CA" sz="105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14230</a:t>
                      </a:r>
                      <a:endParaRPr lang="en-CA" sz="105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46798703"/>
                  </a:ext>
                </a:extLst>
              </a:tr>
              <a:tr h="192641">
                <a:tc>
                  <a:txBody>
                    <a:bodyPr/>
                    <a:lstStyle/>
                    <a:p>
                      <a:pPr algn="l" fontAlgn="b"/>
                      <a:r>
                        <a:rPr lang="en-CA" sz="1050" u="none" strike="noStrike">
                          <a:effectLst/>
                        </a:rPr>
                        <a:t>Hyundai Elantra GLS</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27</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3</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5</a:t>
                      </a:r>
                      <a:endParaRPr lang="en-CA" sz="105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17555</a:t>
                      </a:r>
                      <a:endParaRPr lang="en-CA" sz="105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978107037"/>
                  </a:ext>
                </a:extLst>
              </a:tr>
              <a:tr h="192641">
                <a:tc>
                  <a:txBody>
                    <a:bodyPr/>
                    <a:lstStyle/>
                    <a:p>
                      <a:pPr algn="l" fontAlgn="b"/>
                      <a:r>
                        <a:rPr lang="en-CA" sz="1050" u="none" strike="noStrike">
                          <a:effectLst/>
                        </a:rPr>
                        <a:t>Hyundai Elantra SE</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27</a:t>
                      </a:r>
                      <a:endParaRPr lang="en-CA" sz="105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4</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5</a:t>
                      </a:r>
                      <a:endParaRPr lang="en-CA" sz="105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17980</a:t>
                      </a:r>
                      <a:endParaRPr lang="en-CA" sz="105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5736233"/>
                  </a:ext>
                </a:extLst>
              </a:tr>
              <a:tr h="192641">
                <a:tc>
                  <a:txBody>
                    <a:bodyPr/>
                    <a:lstStyle/>
                    <a:p>
                      <a:pPr algn="l" fontAlgn="b"/>
                      <a:r>
                        <a:rPr lang="en-CA" sz="1050" u="none" strike="noStrike">
                          <a:effectLst/>
                        </a:rPr>
                        <a:t>Kia Spectra EX</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25</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2</a:t>
                      </a:r>
                      <a:endParaRPr lang="en-CA" sz="105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4</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16185</a:t>
                      </a:r>
                      <a:endParaRPr lang="en-CA" sz="105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64933366"/>
                  </a:ext>
                </a:extLst>
              </a:tr>
              <a:tr h="192641">
                <a:tc>
                  <a:txBody>
                    <a:bodyPr/>
                    <a:lstStyle/>
                    <a:p>
                      <a:pPr algn="l" fontAlgn="b"/>
                      <a:r>
                        <a:rPr lang="en-CA" sz="1050" u="none" strike="noStrike">
                          <a:effectLst/>
                        </a:rPr>
                        <a:t>Kia Spectra EX (MT)</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28</a:t>
                      </a:r>
                      <a:endParaRPr lang="en-CA" sz="105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2</a:t>
                      </a:r>
                      <a:endParaRPr lang="en-CA" sz="105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a:effectLst/>
                        </a:rPr>
                        <a:t>4</a:t>
                      </a:r>
                      <a:endParaRPr lang="en-CA" sz="105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CA" sz="1050" u="none" strike="noStrike" dirty="0">
                          <a:effectLst/>
                        </a:rPr>
                        <a:t>15185</a:t>
                      </a:r>
                      <a:endParaRPr lang="en-CA" sz="105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861683576"/>
                  </a:ext>
                </a:extLst>
              </a:tr>
            </a:tbl>
          </a:graphicData>
        </a:graphic>
      </p:graphicFrame>
      <p:pic>
        <p:nvPicPr>
          <p:cNvPr id="11" name="Picture 10">
            <a:extLst>
              <a:ext uri="{FF2B5EF4-FFF2-40B4-BE49-F238E27FC236}">
                <a16:creationId xmlns:a16="http://schemas.microsoft.com/office/drawing/2014/main" id="{4964754D-EAF7-1B60-1F7E-83B2457D34CC}"/>
              </a:ext>
            </a:extLst>
          </p:cNvPr>
          <p:cNvPicPr>
            <a:picLocks noChangeAspect="1"/>
          </p:cNvPicPr>
          <p:nvPr/>
        </p:nvPicPr>
        <p:blipFill rotWithShape="1">
          <a:blip r:embed="rId3"/>
          <a:srcRect l="4270" t="48856" r="59440" b="17654"/>
          <a:stretch/>
        </p:blipFill>
        <p:spPr>
          <a:xfrm>
            <a:off x="4385115" y="4156588"/>
            <a:ext cx="6402635" cy="2473406"/>
          </a:xfrm>
          <a:prstGeom prst="rect">
            <a:avLst/>
          </a:prstGeom>
        </p:spPr>
      </p:pic>
      <p:graphicFrame>
        <p:nvGraphicFramePr>
          <p:cNvPr id="12" name="Table 11">
            <a:extLst>
              <a:ext uri="{FF2B5EF4-FFF2-40B4-BE49-F238E27FC236}">
                <a16:creationId xmlns:a16="http://schemas.microsoft.com/office/drawing/2014/main" id="{1695EFE4-33D5-B592-F6DD-C100583F947E}"/>
              </a:ext>
            </a:extLst>
          </p:cNvPr>
          <p:cNvGraphicFramePr>
            <a:graphicFrameLocks noGrp="1"/>
          </p:cNvGraphicFramePr>
          <p:nvPr/>
        </p:nvGraphicFramePr>
        <p:xfrm>
          <a:off x="8757279" y="2546894"/>
          <a:ext cx="3101974" cy="771525"/>
        </p:xfrm>
        <a:graphic>
          <a:graphicData uri="http://schemas.openxmlformats.org/drawingml/2006/table">
            <a:tbl>
              <a:tblPr firstRow="1" firstCol="1">
                <a:tableStyleId>{2D5ABB26-0587-4C30-8999-92F81FD0307C}</a:tableStyleId>
              </a:tblPr>
              <a:tblGrid>
                <a:gridCol w="673100">
                  <a:extLst>
                    <a:ext uri="{9D8B030D-6E8A-4147-A177-3AD203B41FA5}">
                      <a16:colId xmlns:a16="http://schemas.microsoft.com/office/drawing/2014/main" val="1469994400"/>
                    </a:ext>
                  </a:extLst>
                </a:gridCol>
                <a:gridCol w="884237">
                  <a:extLst>
                    <a:ext uri="{9D8B030D-6E8A-4147-A177-3AD203B41FA5}">
                      <a16:colId xmlns:a16="http://schemas.microsoft.com/office/drawing/2014/main" val="1586026597"/>
                    </a:ext>
                  </a:extLst>
                </a:gridCol>
                <a:gridCol w="884237">
                  <a:extLst>
                    <a:ext uri="{9D8B030D-6E8A-4147-A177-3AD203B41FA5}">
                      <a16:colId xmlns:a16="http://schemas.microsoft.com/office/drawing/2014/main" val="2427754707"/>
                    </a:ext>
                  </a:extLst>
                </a:gridCol>
                <a:gridCol w="660400">
                  <a:extLst>
                    <a:ext uri="{9D8B030D-6E8A-4147-A177-3AD203B41FA5}">
                      <a16:colId xmlns:a16="http://schemas.microsoft.com/office/drawing/2014/main" val="2278798195"/>
                    </a:ext>
                  </a:extLst>
                </a:gridCol>
              </a:tblGrid>
              <a:tr h="190500">
                <a:tc>
                  <a:txBody>
                    <a:bodyPr/>
                    <a:lstStyle/>
                    <a:p>
                      <a:pPr algn="ctr" fontAlgn="b"/>
                      <a:r>
                        <a:rPr lang="en-CA" sz="1100" b="1" u="none" strike="noStrike" dirty="0">
                          <a:effectLst/>
                        </a:rPr>
                        <a:t> </a:t>
                      </a:r>
                      <a:endParaRPr lang="en-CA" sz="1100" b="1" i="1"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100" b="1" u="none" strike="noStrike">
                          <a:effectLst/>
                        </a:rPr>
                        <a:t>MPG</a:t>
                      </a:r>
                      <a:endParaRPr lang="en-CA" sz="1100" b="1" i="1"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100" b="1" u="none" strike="noStrike">
                          <a:effectLst/>
                        </a:rPr>
                        <a:t>Safety</a:t>
                      </a:r>
                      <a:endParaRPr lang="en-CA" sz="1100" b="1" i="1"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100" b="1" u="none" strike="noStrike" dirty="0">
                          <a:effectLst/>
                        </a:rPr>
                        <a:t>Reliability</a:t>
                      </a:r>
                      <a:endParaRPr lang="en-CA" sz="1100" b="1" i="1"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0492464"/>
                  </a:ext>
                </a:extLst>
              </a:tr>
              <a:tr h="190500">
                <a:tc>
                  <a:txBody>
                    <a:bodyPr/>
                    <a:lstStyle/>
                    <a:p>
                      <a:pPr algn="l" fontAlgn="b"/>
                      <a:r>
                        <a:rPr lang="en-CA" sz="1100" b="1" u="none" strike="noStrike" dirty="0">
                          <a:effectLst/>
                        </a:rPr>
                        <a:t>MPG</a:t>
                      </a:r>
                      <a:endParaRPr lang="en-CA" sz="11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endParaRPr lang="en-CA" sz="1100" b="0" i="0"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endParaRPr lang="en-CA"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9241901"/>
                  </a:ext>
                </a:extLst>
              </a:tr>
              <a:tr h="190500">
                <a:tc>
                  <a:txBody>
                    <a:bodyPr/>
                    <a:lstStyle/>
                    <a:p>
                      <a:pPr algn="l" fontAlgn="b"/>
                      <a:r>
                        <a:rPr lang="en-CA" sz="1100" b="1" u="none" strike="noStrike" dirty="0">
                          <a:effectLst/>
                        </a:rPr>
                        <a:t>Safety</a:t>
                      </a:r>
                      <a:endParaRPr lang="en-CA" sz="11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r" fontAlgn="b"/>
                      <a:r>
                        <a:rPr lang="en-CA" sz="1100" u="none" strike="noStrike" dirty="0">
                          <a:effectLst/>
                        </a:rPr>
                        <a:t>0.538251136</a:t>
                      </a:r>
                      <a:endParaRPr lang="en-CA"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CA" sz="11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28736021"/>
                  </a:ext>
                </a:extLst>
              </a:tr>
              <a:tr h="200025">
                <a:tc>
                  <a:txBody>
                    <a:bodyPr/>
                    <a:lstStyle/>
                    <a:p>
                      <a:pPr algn="l" fontAlgn="b"/>
                      <a:r>
                        <a:rPr lang="en-CA" sz="1100" b="1" u="none" strike="noStrike" dirty="0">
                          <a:effectLst/>
                        </a:rPr>
                        <a:t>Reliability</a:t>
                      </a:r>
                      <a:endParaRPr lang="en-CA" sz="11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en-CA" sz="1100" u="none" strike="noStrike" dirty="0">
                          <a:effectLst/>
                        </a:rPr>
                        <a:t>0.634042469</a:t>
                      </a:r>
                      <a:endParaRPr lang="en-CA"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CA" sz="1100" u="none" strike="noStrike" dirty="0">
                          <a:effectLst/>
                        </a:rPr>
                        <a:t>0.682288239</a:t>
                      </a:r>
                      <a:endParaRPr lang="en-CA" sz="1100" b="0"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CA" sz="1100" u="none" strike="noStrike" dirty="0">
                          <a:effectLst/>
                        </a:rPr>
                        <a:t>1</a:t>
                      </a:r>
                      <a:endParaRPr lang="en-CA" sz="11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8375"/>
                  </a:ext>
                </a:extLst>
              </a:tr>
            </a:tbl>
          </a:graphicData>
        </a:graphic>
      </p:graphicFrame>
      <p:sp>
        <p:nvSpPr>
          <p:cNvPr id="13" name="Arrow: Right 12">
            <a:extLst>
              <a:ext uri="{FF2B5EF4-FFF2-40B4-BE49-F238E27FC236}">
                <a16:creationId xmlns:a16="http://schemas.microsoft.com/office/drawing/2014/main" id="{4AD0D383-936E-B536-1305-9DE3CB3A369E}"/>
              </a:ext>
            </a:extLst>
          </p:cNvPr>
          <p:cNvSpPr/>
          <p:nvPr/>
        </p:nvSpPr>
        <p:spPr>
          <a:xfrm>
            <a:off x="4465209" y="2783247"/>
            <a:ext cx="694143" cy="4538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70A24465-12AF-E771-3412-6C9A6E6E6FF6}"/>
              </a:ext>
            </a:extLst>
          </p:cNvPr>
          <p:cNvSpPr/>
          <p:nvPr/>
        </p:nvSpPr>
        <p:spPr>
          <a:xfrm rot="5400000">
            <a:off x="6680561" y="3685954"/>
            <a:ext cx="487407" cy="4538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5BD0E3C0-F79A-8227-571F-789DC1FFE984}"/>
              </a:ext>
            </a:extLst>
          </p:cNvPr>
          <p:cNvSpPr/>
          <p:nvPr/>
        </p:nvSpPr>
        <p:spPr>
          <a:xfrm rot="16200000">
            <a:off x="9837631" y="3615037"/>
            <a:ext cx="487407" cy="4538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06126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BF901A-DF1D-C950-59B0-419668491B89}"/>
              </a:ext>
            </a:extLst>
          </p:cNvPr>
          <p:cNvSpPr>
            <a:spLocks noGrp="1"/>
          </p:cNvSpPr>
          <p:nvPr>
            <p:ph type="body" sz="quarter" idx="10"/>
          </p:nvPr>
        </p:nvSpPr>
        <p:spPr/>
        <p:txBody>
          <a:bodyPr/>
          <a:lstStyle/>
          <a:p>
            <a:r>
              <a:rPr lang="en-CA" dirty="0"/>
              <a:t>Linear Regression</a:t>
            </a:r>
          </a:p>
        </p:txBody>
      </p:sp>
      <mc:AlternateContent xmlns:mc="http://schemas.openxmlformats.org/markup-compatibility/2006" xmlns:a14="http://schemas.microsoft.com/office/drawing/2010/main">
        <mc:Choice Requires="a14">
          <p:sp>
            <p:nvSpPr>
              <p:cNvPr id="5" name="TextBox 4"/>
              <p:cNvSpPr txBox="1"/>
              <p:nvPr/>
            </p:nvSpPr>
            <p:spPr>
              <a:xfrm>
                <a:off x="415602" y="1454850"/>
                <a:ext cx="11360799" cy="3046988"/>
              </a:xfrm>
              <a:prstGeom prst="rect">
                <a:avLst/>
              </a:prstGeom>
              <a:noFill/>
            </p:spPr>
            <p:txBody>
              <a:bodyPr wrap="square" rtlCol="0">
                <a:spAutoFit/>
              </a:bodyPr>
              <a:lstStyle/>
              <a:p>
                <a:r>
                  <a:rPr lang="en-CA" sz="2400" dirty="0"/>
                  <a:t>Linear trend projection is essentially fitting our data into a straight line of the form we all learned in grade school:</a:t>
                </a:r>
              </a:p>
              <a:p>
                <a:endParaRPr lang="en-CA" sz="2400" dirty="0"/>
              </a:p>
              <a:p>
                <a:pPr algn="ctr"/>
                <a14:m>
                  <m:oMath xmlns:m="http://schemas.openxmlformats.org/officeDocument/2006/math">
                    <m:r>
                      <a:rPr lang="en-CA" sz="2400" i="1">
                        <a:latin typeface="Cambria Math" panose="02040503050406030204" pitchFamily="18" charset="0"/>
                      </a:rPr>
                      <m:t>𝑦</m:t>
                    </m:r>
                    <m:r>
                      <a:rPr lang="en-CA" sz="2400" i="1">
                        <a:latin typeface="Cambria Math" panose="02040503050406030204" pitchFamily="18" charset="0"/>
                      </a:rPr>
                      <m:t>=</m:t>
                    </m:r>
                    <m:r>
                      <a:rPr lang="en-CA" sz="2400" i="1">
                        <a:latin typeface="Cambria Math" panose="02040503050406030204" pitchFamily="18" charset="0"/>
                      </a:rPr>
                      <m:t>𝑚𝑥</m:t>
                    </m:r>
                    <m:r>
                      <a:rPr lang="en-CA" sz="2400" i="1">
                        <a:latin typeface="Cambria Math" panose="02040503050406030204" pitchFamily="18" charset="0"/>
                      </a:rPr>
                      <m:t>+</m:t>
                    </m:r>
                    <m:r>
                      <a:rPr lang="en-CA" sz="2400" i="1">
                        <a:latin typeface="Cambria Math" panose="02040503050406030204" pitchFamily="18" charset="0"/>
                      </a:rPr>
                      <m:t>𝑏</m:t>
                    </m:r>
                  </m:oMath>
                </a14:m>
                <a:r>
                  <a:rPr lang="en-CA" sz="2400" dirty="0"/>
                  <a:t>    or    </a:t>
                </a:r>
                <a14:m>
                  <m:oMath xmlns:m="http://schemas.openxmlformats.org/officeDocument/2006/math">
                    <m:acc>
                      <m:accPr>
                        <m:chr m:val="̂"/>
                        <m:ctrlPr>
                          <a:rPr lang="en-CA" sz="2400" i="1">
                            <a:latin typeface="Cambria Math" panose="02040503050406030204" pitchFamily="18" charset="0"/>
                          </a:rPr>
                        </m:ctrlPr>
                      </m:accPr>
                      <m:e>
                        <m:r>
                          <a:rPr lang="en-CA" sz="2400" i="1">
                            <a:latin typeface="Cambria Math" panose="02040503050406030204" pitchFamily="18" charset="0"/>
                          </a:rPr>
                          <m:t>𝑦</m:t>
                        </m:r>
                      </m:e>
                    </m:acc>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𝑏</m:t>
                        </m:r>
                      </m:e>
                      <m:sub>
                        <m:r>
                          <a:rPr lang="en-CA" sz="2400" i="1">
                            <a:latin typeface="Cambria Math" panose="02040503050406030204" pitchFamily="18" charset="0"/>
                          </a:rPr>
                          <m:t>0</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𝑏</m:t>
                        </m:r>
                      </m:e>
                      <m:sub>
                        <m:r>
                          <a:rPr lang="en-CA" sz="2400" i="1">
                            <a:latin typeface="Cambria Math" panose="02040503050406030204" pitchFamily="18" charset="0"/>
                          </a:rPr>
                          <m:t>1</m:t>
                        </m:r>
                      </m:sub>
                    </m:sSub>
                    <m:r>
                      <a:rPr lang="en-CA" sz="2400" i="1">
                        <a:latin typeface="Cambria Math" panose="02040503050406030204" pitchFamily="18" charset="0"/>
                      </a:rPr>
                      <m:t>𝑡</m:t>
                    </m:r>
                  </m:oMath>
                </a14:m>
                <a:endParaRPr lang="en-CA" sz="2400" dirty="0"/>
              </a:p>
              <a:p>
                <a:pPr algn="ctr"/>
                <a:endParaRPr lang="en-CA" sz="2400" dirty="0"/>
              </a:p>
              <a:p>
                <a:r>
                  <a:rPr lang="en-CA" sz="2400" dirty="0"/>
                  <a:t>There are formulas we can use to find the slope (</a:t>
                </a:r>
                <a14:m>
                  <m:oMath xmlns:m="http://schemas.openxmlformats.org/officeDocument/2006/math">
                    <m:r>
                      <a:rPr lang="en-CA" sz="2400" i="1">
                        <a:latin typeface="Cambria Math" panose="02040503050406030204" pitchFamily="18" charset="0"/>
                      </a:rPr>
                      <m:t>𝑚</m:t>
                    </m:r>
                  </m:oMath>
                </a14:m>
                <a:r>
                  <a:rPr lang="en-CA" sz="2400" dirty="0"/>
                  <a:t>) and the vertical axis intercept (</a:t>
                </a:r>
                <a14:m>
                  <m:oMath xmlns:m="http://schemas.openxmlformats.org/officeDocument/2006/math">
                    <m:r>
                      <a:rPr lang="en-CA" sz="2400" i="1">
                        <a:latin typeface="Cambria Math" panose="02040503050406030204" pitchFamily="18" charset="0"/>
                      </a:rPr>
                      <m:t>𝑏</m:t>
                    </m:r>
                  </m:oMath>
                </a14:m>
                <a:r>
                  <a:rPr lang="en-CA" sz="2400" dirty="0"/>
                  <a:t>). These formulas identify the values of </a:t>
                </a:r>
                <a14:m>
                  <m:oMath xmlns:m="http://schemas.openxmlformats.org/officeDocument/2006/math">
                    <m:r>
                      <a:rPr lang="en-CA" sz="2400" i="1">
                        <a:latin typeface="Cambria Math" panose="02040503050406030204" pitchFamily="18" charset="0"/>
                      </a:rPr>
                      <m:t>𝑚</m:t>
                    </m:r>
                  </m:oMath>
                </a14:m>
                <a:r>
                  <a:rPr lang="en-CA" sz="2400" dirty="0"/>
                  <a:t> and </a:t>
                </a:r>
                <a14:m>
                  <m:oMath xmlns:m="http://schemas.openxmlformats.org/officeDocument/2006/math">
                    <m:r>
                      <a:rPr lang="en-CA" sz="2400" i="1">
                        <a:latin typeface="Cambria Math" panose="02040503050406030204" pitchFamily="18" charset="0"/>
                      </a:rPr>
                      <m:t>𝑏</m:t>
                    </m:r>
                  </m:oMath>
                </a14:m>
                <a:r>
                  <a:rPr lang="en-CA" sz="2400" dirty="0"/>
                  <a:t> that minimize the mean squared error between the data and the linear model representing the data.  </a:t>
                </a:r>
              </a:p>
            </p:txBody>
          </p:sp>
        </mc:Choice>
        <mc:Fallback xmlns="">
          <p:sp>
            <p:nvSpPr>
              <p:cNvPr id="5" name="TextBox 4"/>
              <p:cNvSpPr txBox="1">
                <a:spLocks noRot="1" noChangeAspect="1" noMove="1" noResize="1" noEditPoints="1" noAdjustHandles="1" noChangeArrowheads="1" noChangeShapeType="1" noTextEdit="1"/>
              </p:cNvSpPr>
              <p:nvPr/>
            </p:nvSpPr>
            <p:spPr>
              <a:xfrm>
                <a:off x="415602" y="1454850"/>
                <a:ext cx="11360799" cy="3046988"/>
              </a:xfrm>
              <a:prstGeom prst="rect">
                <a:avLst/>
              </a:prstGeom>
              <a:blipFill>
                <a:blip r:embed="rId2"/>
                <a:stretch>
                  <a:fillRect l="-805" t="-1603" b="-3808"/>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5DD3F30-384E-48E6-A479-CB8BBECB7086}"/>
                  </a:ext>
                </a:extLst>
              </p:cNvPr>
              <p:cNvSpPr/>
              <p:nvPr/>
            </p:nvSpPr>
            <p:spPr>
              <a:xfrm>
                <a:off x="2493149" y="4813246"/>
                <a:ext cx="3000565" cy="7850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133" i="1">
                              <a:latin typeface="Cambria Math" panose="02040503050406030204" pitchFamily="18" charset="0"/>
                            </a:rPr>
                          </m:ctrlPr>
                        </m:sSubPr>
                        <m:e>
                          <m:r>
                            <a:rPr lang="en-CA" sz="2133" i="1">
                              <a:latin typeface="Cambria Math" panose="02040503050406030204" pitchFamily="18" charset="0"/>
                            </a:rPr>
                            <m:t>𝑏</m:t>
                          </m:r>
                        </m:e>
                        <m:sub>
                          <m:r>
                            <a:rPr lang="en-CA" sz="2133" i="1">
                              <a:latin typeface="Cambria Math" panose="02040503050406030204" pitchFamily="18" charset="0"/>
                            </a:rPr>
                            <m:t>1</m:t>
                          </m:r>
                        </m:sub>
                      </m:sSub>
                      <m:r>
                        <a:rPr lang="en-US" sz="2133" i="1">
                          <a:latin typeface="Cambria Math"/>
                        </a:rPr>
                        <m:t>=</m:t>
                      </m:r>
                      <m:f>
                        <m:fPr>
                          <m:ctrlPr>
                            <a:rPr lang="en-CA" sz="2133" i="1">
                              <a:latin typeface="Cambria Math" panose="02040503050406030204" pitchFamily="18" charset="0"/>
                            </a:rPr>
                          </m:ctrlPr>
                        </m:fPr>
                        <m:num>
                          <m:nary>
                            <m:naryPr>
                              <m:chr m:val="∑"/>
                              <m:limLoc m:val="undOvr"/>
                              <m:subHide m:val="on"/>
                              <m:supHide m:val="on"/>
                              <m:ctrlPr>
                                <a:rPr lang="en-CA" sz="2133" i="1">
                                  <a:latin typeface="Cambria Math" panose="02040503050406030204" pitchFamily="18" charset="0"/>
                                </a:rPr>
                              </m:ctrlPr>
                            </m:naryPr>
                            <m:sub/>
                            <m:sup/>
                            <m:e>
                              <m:r>
                                <a:rPr lang="en-US" sz="2133" i="1">
                                  <a:latin typeface="Cambria Math"/>
                                </a:rPr>
                                <m:t>𝑡</m:t>
                              </m:r>
                              <m:r>
                                <a:rPr lang="en-CA" sz="2133" i="1">
                                  <a:latin typeface="Cambria Math"/>
                                </a:rPr>
                                <m:t>𝑦</m:t>
                              </m:r>
                              <m:r>
                                <a:rPr lang="en-US" sz="2133" i="1">
                                  <a:latin typeface="Cambria Math"/>
                                </a:rPr>
                                <m:t>−</m:t>
                              </m:r>
                              <m:d>
                                <m:dPr>
                                  <m:ctrlPr>
                                    <a:rPr lang="en-CA" sz="2133" i="1">
                                      <a:latin typeface="Cambria Math" panose="02040503050406030204" pitchFamily="18" charset="0"/>
                                    </a:rPr>
                                  </m:ctrlPr>
                                </m:dPr>
                                <m:e>
                                  <m:nary>
                                    <m:naryPr>
                                      <m:chr m:val="∑"/>
                                      <m:limLoc m:val="undOvr"/>
                                      <m:subHide m:val="on"/>
                                      <m:supHide m:val="on"/>
                                      <m:ctrlPr>
                                        <a:rPr lang="en-CA" sz="2133" i="1">
                                          <a:latin typeface="Cambria Math" panose="02040503050406030204" pitchFamily="18" charset="0"/>
                                        </a:rPr>
                                      </m:ctrlPr>
                                    </m:naryPr>
                                    <m:sub/>
                                    <m:sup/>
                                    <m:e>
                                      <m:r>
                                        <a:rPr lang="en-US" sz="2133" i="1">
                                          <a:latin typeface="Cambria Math"/>
                                        </a:rPr>
                                        <m:t>𝑡</m:t>
                                      </m:r>
                                    </m:e>
                                  </m:nary>
                                  <m:nary>
                                    <m:naryPr>
                                      <m:chr m:val="∑"/>
                                      <m:limLoc m:val="undOvr"/>
                                      <m:subHide m:val="on"/>
                                      <m:supHide m:val="on"/>
                                      <m:ctrlPr>
                                        <a:rPr lang="en-CA" sz="2133" i="1">
                                          <a:latin typeface="Cambria Math" panose="02040503050406030204" pitchFamily="18" charset="0"/>
                                        </a:rPr>
                                      </m:ctrlPr>
                                    </m:naryPr>
                                    <m:sub/>
                                    <m:sup/>
                                    <m:e>
                                      <m:r>
                                        <a:rPr lang="en-CA" sz="2133" i="1">
                                          <a:latin typeface="Cambria Math"/>
                                        </a:rPr>
                                        <m:t>𝑦</m:t>
                                      </m:r>
                                    </m:e>
                                  </m:nary>
                                </m:e>
                              </m:d>
                              <m:r>
                                <a:rPr lang="en-US" sz="2133" i="1">
                                  <a:latin typeface="Cambria Math"/>
                                </a:rPr>
                                <m:t>/</m:t>
                              </m:r>
                              <m:r>
                                <a:rPr lang="en-US" sz="2133" i="1">
                                  <a:latin typeface="Cambria Math"/>
                                </a:rPr>
                                <m:t>𝑛</m:t>
                              </m:r>
                            </m:e>
                          </m:nary>
                        </m:num>
                        <m:den>
                          <m:nary>
                            <m:naryPr>
                              <m:chr m:val="∑"/>
                              <m:limLoc m:val="undOvr"/>
                              <m:subHide m:val="on"/>
                              <m:supHide m:val="on"/>
                              <m:ctrlPr>
                                <a:rPr lang="en-CA" sz="2133" i="1">
                                  <a:latin typeface="Cambria Math" panose="02040503050406030204" pitchFamily="18" charset="0"/>
                                </a:rPr>
                              </m:ctrlPr>
                            </m:naryPr>
                            <m:sub/>
                            <m:sup/>
                            <m:e>
                              <m:sSup>
                                <m:sSupPr>
                                  <m:ctrlPr>
                                    <a:rPr lang="en-CA" sz="2133" i="1">
                                      <a:latin typeface="Cambria Math" panose="02040503050406030204" pitchFamily="18" charset="0"/>
                                    </a:rPr>
                                  </m:ctrlPr>
                                </m:sSupPr>
                                <m:e>
                                  <m:r>
                                    <a:rPr lang="en-US" sz="2133" i="1">
                                      <a:latin typeface="Cambria Math"/>
                                    </a:rPr>
                                    <m:t>𝑡</m:t>
                                  </m:r>
                                </m:e>
                                <m:sup>
                                  <m:r>
                                    <a:rPr lang="en-US" sz="2133" i="1">
                                      <a:latin typeface="Cambria Math"/>
                                    </a:rPr>
                                    <m:t>2</m:t>
                                  </m:r>
                                </m:sup>
                              </m:sSup>
                              <m:r>
                                <a:rPr lang="en-US" sz="2133" i="1">
                                  <a:latin typeface="Cambria Math"/>
                                </a:rPr>
                                <m:t>−</m:t>
                              </m:r>
                              <m:sSup>
                                <m:sSupPr>
                                  <m:ctrlPr>
                                    <a:rPr lang="en-CA" sz="2133" i="1">
                                      <a:latin typeface="Cambria Math" panose="02040503050406030204" pitchFamily="18" charset="0"/>
                                    </a:rPr>
                                  </m:ctrlPr>
                                </m:sSupPr>
                                <m:e>
                                  <m:d>
                                    <m:dPr>
                                      <m:ctrlPr>
                                        <a:rPr lang="en-CA" sz="2133" i="1">
                                          <a:latin typeface="Cambria Math" panose="02040503050406030204" pitchFamily="18" charset="0"/>
                                        </a:rPr>
                                      </m:ctrlPr>
                                    </m:dPr>
                                    <m:e>
                                      <m:nary>
                                        <m:naryPr>
                                          <m:chr m:val="∑"/>
                                          <m:limLoc m:val="undOvr"/>
                                          <m:subHide m:val="on"/>
                                          <m:supHide m:val="on"/>
                                          <m:ctrlPr>
                                            <a:rPr lang="en-CA" sz="2133" i="1">
                                              <a:latin typeface="Cambria Math" panose="02040503050406030204" pitchFamily="18" charset="0"/>
                                            </a:rPr>
                                          </m:ctrlPr>
                                        </m:naryPr>
                                        <m:sub/>
                                        <m:sup/>
                                        <m:e>
                                          <m:r>
                                            <a:rPr lang="en-US" sz="2133" i="1">
                                              <a:latin typeface="Cambria Math"/>
                                            </a:rPr>
                                            <m:t>𝑡</m:t>
                                          </m:r>
                                        </m:e>
                                      </m:nary>
                                    </m:e>
                                  </m:d>
                                </m:e>
                                <m:sup>
                                  <m:r>
                                    <a:rPr lang="en-US" sz="2133" i="1">
                                      <a:latin typeface="Cambria Math"/>
                                    </a:rPr>
                                    <m:t>2</m:t>
                                  </m:r>
                                </m:sup>
                              </m:sSup>
                              <m:r>
                                <a:rPr lang="en-US" sz="2133" i="1">
                                  <a:latin typeface="Cambria Math"/>
                                </a:rPr>
                                <m:t>/</m:t>
                              </m:r>
                              <m:r>
                                <a:rPr lang="en-US" sz="2133" i="1">
                                  <a:latin typeface="Cambria Math"/>
                                </a:rPr>
                                <m:t>𝑛</m:t>
                              </m:r>
                            </m:e>
                          </m:nary>
                        </m:den>
                      </m:f>
                    </m:oMath>
                  </m:oMathPara>
                </a14:m>
                <a:endParaRPr lang="en-CA" sz="2133" dirty="0"/>
              </a:p>
            </p:txBody>
          </p:sp>
        </mc:Choice>
        <mc:Fallback xmlns="">
          <p:sp>
            <p:nvSpPr>
              <p:cNvPr id="10" name="Rectangle 9">
                <a:extLst>
                  <a:ext uri="{FF2B5EF4-FFF2-40B4-BE49-F238E27FC236}">
                    <a16:creationId xmlns:a16="http://schemas.microsoft.com/office/drawing/2014/main" id="{25DD3F30-384E-48E6-A479-CB8BBECB7086}"/>
                  </a:ext>
                </a:extLst>
              </p:cNvPr>
              <p:cNvSpPr>
                <a:spLocks noRot="1" noChangeAspect="1" noMove="1" noResize="1" noEditPoints="1" noAdjustHandles="1" noChangeArrowheads="1" noChangeShapeType="1" noTextEdit="1"/>
              </p:cNvSpPr>
              <p:nvPr/>
            </p:nvSpPr>
            <p:spPr>
              <a:xfrm>
                <a:off x="2493149" y="4813246"/>
                <a:ext cx="3000565" cy="78502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D08BB42-14AC-4932-B87A-115FFC6582D7}"/>
                  </a:ext>
                </a:extLst>
              </p:cNvPr>
              <p:cNvSpPr/>
              <p:nvPr/>
            </p:nvSpPr>
            <p:spPr>
              <a:xfrm>
                <a:off x="7892716" y="4995347"/>
                <a:ext cx="1714251" cy="4205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133" i="1">
                              <a:latin typeface="Cambria Math" panose="02040503050406030204" pitchFamily="18" charset="0"/>
                            </a:rPr>
                          </m:ctrlPr>
                        </m:sSubPr>
                        <m:e>
                          <m:r>
                            <a:rPr lang="en-CA" sz="2133" i="1">
                              <a:latin typeface="Cambria Math" panose="02040503050406030204" pitchFamily="18" charset="0"/>
                            </a:rPr>
                            <m:t>𝑏</m:t>
                          </m:r>
                        </m:e>
                        <m:sub>
                          <m:r>
                            <a:rPr lang="en-CA" sz="2133" i="1">
                              <a:latin typeface="Cambria Math" panose="02040503050406030204" pitchFamily="18" charset="0"/>
                            </a:rPr>
                            <m:t>0</m:t>
                          </m:r>
                        </m:sub>
                      </m:sSub>
                      <m:r>
                        <a:rPr lang="en-US" sz="2133" i="1">
                          <a:latin typeface="Cambria Math"/>
                        </a:rPr>
                        <m:t>=</m:t>
                      </m:r>
                      <m:acc>
                        <m:accPr>
                          <m:chr m:val="̅"/>
                          <m:ctrlPr>
                            <a:rPr lang="en-CA" sz="2133" i="1">
                              <a:latin typeface="Cambria Math" panose="02040503050406030204" pitchFamily="18" charset="0"/>
                            </a:rPr>
                          </m:ctrlPr>
                        </m:accPr>
                        <m:e>
                          <m:r>
                            <a:rPr lang="en-CA" sz="2133" i="1">
                              <a:latin typeface="Cambria Math"/>
                            </a:rPr>
                            <m:t>𝑦</m:t>
                          </m:r>
                        </m:e>
                      </m:acc>
                      <m:r>
                        <a:rPr lang="en-US" sz="2133" i="1">
                          <a:latin typeface="Cambria Math"/>
                        </a:rPr>
                        <m:t>−</m:t>
                      </m:r>
                      <m:sSub>
                        <m:sSubPr>
                          <m:ctrlPr>
                            <a:rPr lang="en-CA" sz="2133" i="1">
                              <a:latin typeface="Cambria Math" panose="02040503050406030204" pitchFamily="18" charset="0"/>
                            </a:rPr>
                          </m:ctrlPr>
                        </m:sSubPr>
                        <m:e>
                          <m:r>
                            <a:rPr lang="en-CA" sz="2133" i="1">
                              <a:latin typeface="Cambria Math" panose="02040503050406030204" pitchFamily="18" charset="0"/>
                            </a:rPr>
                            <m:t>𝑏</m:t>
                          </m:r>
                        </m:e>
                        <m:sub>
                          <m:r>
                            <a:rPr lang="en-CA" sz="2133" i="1">
                              <a:latin typeface="Cambria Math" panose="02040503050406030204" pitchFamily="18" charset="0"/>
                            </a:rPr>
                            <m:t>1</m:t>
                          </m:r>
                        </m:sub>
                      </m:sSub>
                      <m:acc>
                        <m:accPr>
                          <m:chr m:val="̅"/>
                          <m:ctrlPr>
                            <a:rPr lang="en-CA" sz="2133" i="1">
                              <a:latin typeface="Cambria Math" panose="02040503050406030204" pitchFamily="18" charset="0"/>
                            </a:rPr>
                          </m:ctrlPr>
                        </m:accPr>
                        <m:e>
                          <m:r>
                            <a:rPr lang="en-US" sz="2133" i="1">
                              <a:latin typeface="Cambria Math"/>
                            </a:rPr>
                            <m:t>𝑡</m:t>
                          </m:r>
                        </m:e>
                      </m:acc>
                    </m:oMath>
                  </m:oMathPara>
                </a14:m>
                <a:endParaRPr lang="en-CA" sz="2133" dirty="0"/>
              </a:p>
            </p:txBody>
          </p:sp>
        </mc:Choice>
        <mc:Fallback xmlns="">
          <p:sp>
            <p:nvSpPr>
              <p:cNvPr id="11" name="Rectangle 10">
                <a:extLst>
                  <a:ext uri="{FF2B5EF4-FFF2-40B4-BE49-F238E27FC236}">
                    <a16:creationId xmlns:a16="http://schemas.microsoft.com/office/drawing/2014/main" id="{4D08BB42-14AC-4932-B87A-115FFC6582D7}"/>
                  </a:ext>
                </a:extLst>
              </p:cNvPr>
              <p:cNvSpPr>
                <a:spLocks noRot="1" noChangeAspect="1" noMove="1" noResize="1" noEditPoints="1" noAdjustHandles="1" noChangeArrowheads="1" noChangeShapeType="1" noTextEdit="1"/>
              </p:cNvSpPr>
              <p:nvPr/>
            </p:nvSpPr>
            <p:spPr>
              <a:xfrm>
                <a:off x="7892716" y="4995347"/>
                <a:ext cx="1714251" cy="420564"/>
              </a:xfrm>
              <a:prstGeom prst="rect">
                <a:avLst/>
              </a:prstGeom>
              <a:blipFill>
                <a:blip r:embed="rId4"/>
                <a:stretch>
                  <a:fillRect r="-17082" b="-10145"/>
                </a:stretch>
              </a:blipFill>
            </p:spPr>
            <p:txBody>
              <a:bodyPr/>
              <a:lstStyle/>
              <a:p>
                <a:r>
                  <a:rPr lang="en-CA">
                    <a:noFill/>
                  </a:rPr>
                  <a:t> </a:t>
                </a:r>
              </a:p>
            </p:txBody>
          </p:sp>
        </mc:Fallback>
      </mc:AlternateContent>
    </p:spTree>
    <p:extLst>
      <p:ext uri="{BB962C8B-B14F-4D97-AF65-F5344CB8AC3E}">
        <p14:creationId xmlns:p14="http://schemas.microsoft.com/office/powerpoint/2010/main" val="2358193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0B0559-A647-B747-6504-5E06F2CFD1D0}"/>
              </a:ext>
            </a:extLst>
          </p:cNvPr>
          <p:cNvSpPr>
            <a:spLocks noGrp="1"/>
          </p:cNvSpPr>
          <p:nvPr>
            <p:ph type="body" sz="quarter" idx="10"/>
          </p:nvPr>
        </p:nvSpPr>
        <p:spPr>
          <a:xfrm>
            <a:off x="735624" y="304800"/>
            <a:ext cx="9551376" cy="609600"/>
          </a:xfrm>
        </p:spPr>
        <p:txBody>
          <a:bodyPr/>
          <a:lstStyle/>
          <a:p>
            <a:r>
              <a:rPr lang="en-CA" dirty="0"/>
              <a:t>Multiple Linear Regression – Multicollinearity</a:t>
            </a:r>
          </a:p>
          <a:p>
            <a:endParaRPr lang="en-CA" dirty="0"/>
          </a:p>
        </p:txBody>
      </p:sp>
      <p:sp>
        <p:nvSpPr>
          <p:cNvPr id="2" name="Content Placeholder 1">
            <a:extLst>
              <a:ext uri="{FF2B5EF4-FFF2-40B4-BE49-F238E27FC236}">
                <a16:creationId xmlns:a16="http://schemas.microsoft.com/office/drawing/2014/main" id="{7A0B06ED-8E1C-0538-BA73-3FBF73440B33}"/>
              </a:ext>
            </a:extLst>
          </p:cNvPr>
          <p:cNvSpPr>
            <a:spLocks noGrp="1"/>
          </p:cNvSpPr>
          <p:nvPr>
            <p:ph idx="13"/>
          </p:nvPr>
        </p:nvSpPr>
        <p:spPr>
          <a:xfrm>
            <a:off x="735624" y="1066800"/>
            <a:ext cx="10618176" cy="457200"/>
          </a:xfrm>
        </p:spPr>
        <p:txBody>
          <a:bodyPr/>
          <a:lstStyle/>
          <a:p>
            <a:pPr marL="0" indent="0">
              <a:buNone/>
            </a:pPr>
            <a:r>
              <a:rPr lang="en-CA" b="0" dirty="0"/>
              <a:t>It’s not unusual to develop a multiple linear regression model having dozens of regressors. This risks a dependent relationship among the regressor variables that are understood to be independent. This is called </a:t>
            </a:r>
            <a:r>
              <a:rPr lang="en-CA" b="0" i="1" dirty="0"/>
              <a:t>multicollinearity</a:t>
            </a:r>
            <a:r>
              <a:rPr lang="en-CA" b="0" dirty="0"/>
              <a:t>. It’s a good idea to check first to see if your “independent” variables are highly correlated with </a:t>
            </a:r>
            <a:r>
              <a:rPr lang="en-CA" b="0" dirty="0" err="1"/>
              <a:t>eachother</a:t>
            </a:r>
            <a:r>
              <a:rPr lang="en-CA" b="0" dirty="0"/>
              <a:t>. </a:t>
            </a:r>
          </a:p>
          <a:p>
            <a:pPr marL="0" indent="0">
              <a:buNone/>
            </a:pPr>
            <a:endParaRPr lang="en-CA" b="0" dirty="0"/>
          </a:p>
        </p:txBody>
      </p:sp>
      <p:graphicFrame>
        <p:nvGraphicFramePr>
          <p:cNvPr id="12" name="Table 11">
            <a:extLst>
              <a:ext uri="{FF2B5EF4-FFF2-40B4-BE49-F238E27FC236}">
                <a16:creationId xmlns:a16="http://schemas.microsoft.com/office/drawing/2014/main" id="{1695EFE4-33D5-B592-F6DD-C100583F947E}"/>
              </a:ext>
            </a:extLst>
          </p:cNvPr>
          <p:cNvGraphicFramePr>
            <a:graphicFrameLocks noGrp="1"/>
          </p:cNvGraphicFramePr>
          <p:nvPr/>
        </p:nvGraphicFramePr>
        <p:xfrm>
          <a:off x="1094610" y="3222092"/>
          <a:ext cx="4527550" cy="1077471"/>
        </p:xfrm>
        <a:graphic>
          <a:graphicData uri="http://schemas.openxmlformats.org/drawingml/2006/table">
            <a:tbl>
              <a:tblPr firstRow="1" firstCol="1">
                <a:tableStyleId>{2D5ABB26-0587-4C30-8999-92F81FD0307C}</a:tableStyleId>
              </a:tblPr>
              <a:tblGrid>
                <a:gridCol w="987425">
                  <a:extLst>
                    <a:ext uri="{9D8B030D-6E8A-4147-A177-3AD203B41FA5}">
                      <a16:colId xmlns:a16="http://schemas.microsoft.com/office/drawing/2014/main" val="1469994400"/>
                    </a:ext>
                  </a:extLst>
                </a:gridCol>
                <a:gridCol w="1276350">
                  <a:extLst>
                    <a:ext uri="{9D8B030D-6E8A-4147-A177-3AD203B41FA5}">
                      <a16:colId xmlns:a16="http://schemas.microsoft.com/office/drawing/2014/main" val="1586026597"/>
                    </a:ext>
                  </a:extLst>
                </a:gridCol>
                <a:gridCol w="1276350">
                  <a:extLst>
                    <a:ext uri="{9D8B030D-6E8A-4147-A177-3AD203B41FA5}">
                      <a16:colId xmlns:a16="http://schemas.microsoft.com/office/drawing/2014/main" val="2427754707"/>
                    </a:ext>
                  </a:extLst>
                </a:gridCol>
                <a:gridCol w="987425">
                  <a:extLst>
                    <a:ext uri="{9D8B030D-6E8A-4147-A177-3AD203B41FA5}">
                      <a16:colId xmlns:a16="http://schemas.microsoft.com/office/drawing/2014/main" val="2278798195"/>
                    </a:ext>
                  </a:extLst>
                </a:gridCol>
              </a:tblGrid>
              <a:tr h="266042">
                <a:tc>
                  <a:txBody>
                    <a:bodyPr/>
                    <a:lstStyle/>
                    <a:p>
                      <a:pPr algn="ctr" fontAlgn="b"/>
                      <a:r>
                        <a:rPr lang="en-CA" sz="1600" b="1" u="none" strike="noStrike" dirty="0">
                          <a:effectLst/>
                        </a:rPr>
                        <a:t> </a:t>
                      </a:r>
                      <a:endParaRPr lang="en-CA" sz="1600" b="1" i="1"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600" b="1" u="none" strike="noStrike">
                          <a:effectLst/>
                        </a:rPr>
                        <a:t>MPG</a:t>
                      </a:r>
                      <a:endParaRPr lang="en-CA" sz="1600" b="1" i="1"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600" b="1" u="none" strike="noStrike">
                          <a:effectLst/>
                        </a:rPr>
                        <a:t>Safety</a:t>
                      </a:r>
                      <a:endParaRPr lang="en-CA" sz="1600" b="1" i="1"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CA" sz="1600" b="1" u="none" strike="noStrike" dirty="0">
                          <a:effectLst/>
                        </a:rPr>
                        <a:t>Reliability</a:t>
                      </a:r>
                      <a:endParaRPr lang="en-CA" sz="1600" b="1" i="1"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0492464"/>
                  </a:ext>
                </a:extLst>
              </a:tr>
              <a:tr h="266042">
                <a:tc>
                  <a:txBody>
                    <a:bodyPr/>
                    <a:lstStyle/>
                    <a:p>
                      <a:pPr algn="l" fontAlgn="b"/>
                      <a:r>
                        <a:rPr lang="en-CA" sz="1600" b="1" u="none" strike="noStrike" dirty="0">
                          <a:effectLst/>
                        </a:rPr>
                        <a:t>MPG</a:t>
                      </a:r>
                      <a:endParaRPr lang="en-CA" sz="16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fontAlgn="b"/>
                      <a:r>
                        <a:rPr lang="en-CA" sz="1600" u="none" strike="noStrike">
                          <a:effectLst/>
                        </a:rPr>
                        <a:t>1</a:t>
                      </a:r>
                      <a:endParaRPr lang="en-CA" sz="16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endParaRPr lang="en-CA" sz="1600" b="0" i="0"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endParaRPr lang="en-CA" sz="16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9241901"/>
                  </a:ext>
                </a:extLst>
              </a:tr>
              <a:tr h="266042">
                <a:tc>
                  <a:txBody>
                    <a:bodyPr/>
                    <a:lstStyle/>
                    <a:p>
                      <a:pPr algn="l" fontAlgn="b"/>
                      <a:r>
                        <a:rPr lang="en-CA" sz="1600" b="1" u="none" strike="noStrike" dirty="0">
                          <a:effectLst/>
                        </a:rPr>
                        <a:t>Safety</a:t>
                      </a:r>
                      <a:endParaRPr lang="en-CA" sz="16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r" fontAlgn="b"/>
                      <a:r>
                        <a:rPr lang="en-CA" sz="1600" u="none" strike="noStrike" dirty="0">
                          <a:effectLst/>
                        </a:rPr>
                        <a:t>0.538251136</a:t>
                      </a:r>
                      <a:endParaRPr lang="en-CA"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CA" sz="1600" u="none" strike="noStrike">
                          <a:effectLst/>
                        </a:rPr>
                        <a:t>1</a:t>
                      </a:r>
                      <a:endParaRPr lang="en-CA" sz="16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CA" sz="16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28736021"/>
                  </a:ext>
                </a:extLst>
              </a:tr>
              <a:tr h="279345">
                <a:tc>
                  <a:txBody>
                    <a:bodyPr/>
                    <a:lstStyle/>
                    <a:p>
                      <a:pPr algn="l" fontAlgn="b"/>
                      <a:r>
                        <a:rPr lang="en-CA" sz="1600" b="1" u="none" strike="noStrike" dirty="0">
                          <a:effectLst/>
                        </a:rPr>
                        <a:t>Reliability</a:t>
                      </a:r>
                      <a:endParaRPr lang="en-CA" sz="16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en-CA" sz="1600" u="none" strike="noStrike" dirty="0">
                          <a:effectLst/>
                        </a:rPr>
                        <a:t>0.634042469</a:t>
                      </a:r>
                      <a:endParaRPr lang="en-CA"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CA" sz="1600" u="none" strike="noStrike" dirty="0">
                          <a:effectLst/>
                        </a:rPr>
                        <a:t>0.682288239</a:t>
                      </a:r>
                      <a:endParaRPr lang="en-CA" sz="1600" b="0"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CA" sz="1600" u="none" strike="noStrike" dirty="0">
                          <a:effectLst/>
                        </a:rPr>
                        <a:t>1</a:t>
                      </a:r>
                      <a:endParaRPr lang="en-CA" sz="16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8375"/>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9041A80-EEE3-D81A-55F7-CFD02410B7E5}"/>
                  </a:ext>
                </a:extLst>
              </p:cNvPr>
              <p:cNvSpPr txBox="1"/>
              <p:nvPr/>
            </p:nvSpPr>
            <p:spPr>
              <a:xfrm>
                <a:off x="6214155" y="2745164"/>
                <a:ext cx="5479726" cy="2308324"/>
              </a:xfrm>
              <a:prstGeom prst="rect">
                <a:avLst/>
              </a:prstGeom>
              <a:noFill/>
            </p:spPr>
            <p:txBody>
              <a:bodyPr wrap="square" rtlCol="0">
                <a:spAutoFit/>
              </a:bodyPr>
              <a:lstStyle/>
              <a:p>
                <a:r>
                  <a:rPr lang="en-CA" dirty="0"/>
                  <a:t>The </a:t>
                </a:r>
                <a:r>
                  <a:rPr lang="en-CA" i="1" dirty="0"/>
                  <a:t>Correlation Matrix</a:t>
                </a:r>
                <a:r>
                  <a:rPr lang="en-CA" dirty="0"/>
                  <a:t> (at left) details </a:t>
                </a:r>
                <a14:m>
                  <m:oMath xmlns:m="http://schemas.openxmlformats.org/officeDocument/2006/math">
                    <m:r>
                      <a:rPr lang="en-CA" b="0" i="1" smtClean="0">
                        <a:latin typeface="Cambria Math" panose="02040503050406030204" pitchFamily="18" charset="0"/>
                      </a:rPr>
                      <m:t>𝑟</m:t>
                    </m:r>
                  </m:oMath>
                </a14:m>
                <a:r>
                  <a:rPr lang="en-CA" dirty="0"/>
                  <a:t>-values between each of the independent variables. We can observe whether there are positive or negative relationships here. More importantly, if the correlation is high (</a:t>
                </a:r>
                <a14:m>
                  <m:oMath xmlns:m="http://schemas.openxmlformats.org/officeDocument/2006/math">
                    <m:r>
                      <a:rPr lang="en-CA" b="0" i="1" smtClean="0">
                        <a:latin typeface="Cambria Math" panose="02040503050406030204" pitchFamily="18" charset="0"/>
                      </a:rPr>
                      <m:t>𝑟</m:t>
                    </m:r>
                    <m:r>
                      <a:rPr lang="en-CA" b="0" i="1" smtClean="0">
                        <a:latin typeface="Cambria Math" panose="02040503050406030204" pitchFamily="18" charset="0"/>
                      </a:rPr>
                      <m:t>&gt;0.8</m:t>
                    </m:r>
                  </m:oMath>
                </a14:m>
                <a:r>
                  <a:rPr lang="en-CA" dirty="0"/>
                  <a:t>), you’re at significant risk of multicollinearity and associated problems in the regression model. Stepwise regression will typically get around this issue.</a:t>
                </a:r>
              </a:p>
            </p:txBody>
          </p:sp>
        </mc:Choice>
        <mc:Fallback xmlns="">
          <p:sp>
            <p:nvSpPr>
              <p:cNvPr id="4" name="TextBox 3">
                <a:extLst>
                  <a:ext uri="{FF2B5EF4-FFF2-40B4-BE49-F238E27FC236}">
                    <a16:creationId xmlns:a16="http://schemas.microsoft.com/office/drawing/2014/main" id="{49041A80-EEE3-D81A-55F7-CFD02410B7E5}"/>
                  </a:ext>
                </a:extLst>
              </p:cNvPr>
              <p:cNvSpPr txBox="1">
                <a:spLocks noRot="1" noChangeAspect="1" noMove="1" noResize="1" noEditPoints="1" noAdjustHandles="1" noChangeArrowheads="1" noChangeShapeType="1" noTextEdit="1"/>
              </p:cNvSpPr>
              <p:nvPr/>
            </p:nvSpPr>
            <p:spPr>
              <a:xfrm>
                <a:off x="6214155" y="2745164"/>
                <a:ext cx="5479726" cy="2308324"/>
              </a:xfrm>
              <a:prstGeom prst="rect">
                <a:avLst/>
              </a:prstGeom>
              <a:blipFill>
                <a:blip r:embed="rId2"/>
                <a:stretch>
                  <a:fillRect l="-890" t="-1319" b="-3166"/>
                </a:stretch>
              </a:blipFill>
            </p:spPr>
            <p:txBody>
              <a:bodyPr/>
              <a:lstStyle/>
              <a:p>
                <a:r>
                  <a:rPr lang="en-CA">
                    <a:noFill/>
                  </a:rPr>
                  <a:t> </a:t>
                </a:r>
              </a:p>
            </p:txBody>
          </p:sp>
        </mc:Fallback>
      </mc:AlternateContent>
    </p:spTree>
    <p:extLst>
      <p:ext uri="{BB962C8B-B14F-4D97-AF65-F5344CB8AC3E}">
        <p14:creationId xmlns:p14="http://schemas.microsoft.com/office/powerpoint/2010/main" val="1468906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5FE75E0-CA49-C818-7B49-9C356FD77B3F}"/>
              </a:ext>
            </a:extLst>
          </p:cNvPr>
          <p:cNvSpPr>
            <a:spLocks noGrp="1"/>
          </p:cNvSpPr>
          <p:nvPr>
            <p:ph type="body" sz="quarter" idx="10"/>
          </p:nvPr>
        </p:nvSpPr>
        <p:spPr/>
        <p:txBody>
          <a:bodyPr/>
          <a:lstStyle/>
          <a:p>
            <a:r>
              <a:rPr lang="en-CA" dirty="0"/>
              <a:t>Multiple Linear Regression – VIF</a:t>
            </a:r>
          </a:p>
          <a:p>
            <a:endParaRPr lang="en-CA" dirty="0"/>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7A0B06ED-8E1C-0538-BA73-3FBF73440B33}"/>
                  </a:ext>
                </a:extLst>
              </p:cNvPr>
              <p:cNvSpPr>
                <a:spLocks noGrp="1"/>
              </p:cNvSpPr>
              <p:nvPr>
                <p:ph idx="13"/>
              </p:nvPr>
            </p:nvSpPr>
            <p:spPr/>
            <p:txBody>
              <a:bodyPr/>
              <a:lstStyle/>
              <a:p>
                <a:pPr marL="0" indent="0">
                  <a:buNone/>
                </a:pPr>
                <a:r>
                  <a:rPr lang="en-CA" b="0" dirty="0"/>
                  <a:t>An alternative to using correlation is the </a:t>
                </a:r>
                <a:r>
                  <a:rPr lang="en-CA" b="0" i="1" dirty="0"/>
                  <a:t>Variance Inflation Factor </a:t>
                </a:r>
                <a:r>
                  <a:rPr lang="en-CA" b="0" dirty="0"/>
                  <a:t>(VIF). </a:t>
                </a:r>
              </a:p>
              <a:p>
                <a:pPr marL="0" indent="0">
                  <a:buNone/>
                </a:pPr>
                <a:endParaRPr lang="en-CA" b="0" dirty="0"/>
              </a:p>
              <a:p>
                <a:pPr marL="0" indent="0">
                  <a:buNone/>
                </a:pPr>
                <a14:m>
                  <m:oMathPara xmlns:m="http://schemas.openxmlformats.org/officeDocument/2006/math">
                    <m:oMathParaPr>
                      <m:jc m:val="centerGroup"/>
                    </m:oMathParaPr>
                    <m:oMath xmlns:m="http://schemas.openxmlformats.org/officeDocument/2006/math">
                      <m:r>
                        <m:rPr>
                          <m:nor/>
                        </m:rPr>
                        <a:rPr lang="en-CA" b="0" i="0" smtClean="0">
                          <a:latin typeface="Cambria Math" panose="02040503050406030204" pitchFamily="18" charset="0"/>
                        </a:rPr>
                        <m:t>VIF</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1−</m:t>
                          </m:r>
                          <m:sSup>
                            <m:sSupPr>
                              <m:ctrlPr>
                                <a:rPr lang="en-CA" b="0" i="1" smtClean="0">
                                  <a:latin typeface="Cambria Math" panose="02040503050406030204" pitchFamily="18" charset="0"/>
                                </a:rPr>
                              </m:ctrlPr>
                            </m:sSup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𝑅</m:t>
                                  </m:r>
                                </m:e>
                                <m:sub>
                                  <m:r>
                                    <a:rPr lang="en-CA" b="0" i="1" smtClean="0">
                                      <a:latin typeface="Cambria Math" panose="02040503050406030204" pitchFamily="18" charset="0"/>
                                    </a:rPr>
                                    <m:t>𝑖</m:t>
                                  </m:r>
                                </m:sub>
                              </m:sSub>
                            </m:e>
                            <m:sup>
                              <m:r>
                                <a:rPr lang="en-CA" b="0" i="1" smtClean="0">
                                  <a:latin typeface="Cambria Math" panose="02040503050406030204" pitchFamily="18" charset="0"/>
                                </a:rPr>
                                <m:t>2</m:t>
                              </m:r>
                            </m:sup>
                          </m:sSup>
                        </m:den>
                      </m:f>
                    </m:oMath>
                  </m:oMathPara>
                </a14:m>
                <a:endParaRPr lang="en-CA" b="0" dirty="0"/>
              </a:p>
              <a:p>
                <a:pPr marL="0" indent="0">
                  <a:buNone/>
                </a:pPr>
                <a:endParaRPr lang="en-CA" b="0" dirty="0"/>
              </a:p>
              <a:p>
                <a:pPr marL="0" indent="0">
                  <a:buNone/>
                </a:pPr>
                <a:r>
                  <a:rPr lang="en-CA" b="0" dirty="0"/>
                  <a:t>To obtain the VIF, obtain a regression model for an “independent” variable using all of the other independent variables. From the regression output in Excel, identify the coefficient of determination and input it into the above formula. If you obtain a VIF greater than 1.5, your model suffers from some multicollinearity. A VIF greater than 10 indicates </a:t>
                </a:r>
                <a:r>
                  <a:rPr lang="en-CA" b="0" i="1" dirty="0"/>
                  <a:t>severe</a:t>
                </a:r>
                <a:r>
                  <a:rPr lang="en-CA" b="0" dirty="0"/>
                  <a:t> multicollinearity.</a:t>
                </a:r>
              </a:p>
              <a:p>
                <a:pPr marL="0" indent="0">
                  <a:buNone/>
                </a:pPr>
                <a:endParaRPr lang="en-CA" b="0" dirty="0"/>
              </a:p>
            </p:txBody>
          </p:sp>
        </mc:Choice>
        <mc:Fallback>
          <p:sp>
            <p:nvSpPr>
              <p:cNvPr id="2" name="Content Placeholder 1">
                <a:extLst>
                  <a:ext uri="{FF2B5EF4-FFF2-40B4-BE49-F238E27FC236}">
                    <a16:creationId xmlns:a16="http://schemas.microsoft.com/office/drawing/2014/main" id="{7A0B06ED-8E1C-0538-BA73-3FBF73440B33}"/>
                  </a:ext>
                </a:extLst>
              </p:cNvPr>
              <p:cNvSpPr>
                <a:spLocks noGrp="1" noRot="1" noChangeAspect="1" noMove="1" noResize="1" noEditPoints="1" noAdjustHandles="1" noChangeArrowheads="1" noChangeShapeType="1" noTextEdit="1"/>
              </p:cNvSpPr>
              <p:nvPr>
                <p:ph idx="13"/>
              </p:nvPr>
            </p:nvSpPr>
            <p:spPr>
              <a:blipFill>
                <a:blip r:embed="rId2"/>
                <a:stretch>
                  <a:fillRect l="-918" t="-10667" r="-1263" b="-809333"/>
                </a:stretch>
              </a:blipFill>
            </p:spPr>
            <p:txBody>
              <a:bodyPr/>
              <a:lstStyle/>
              <a:p>
                <a:r>
                  <a:rPr lang="en-CA">
                    <a:noFill/>
                  </a:rPr>
                  <a:t> </a:t>
                </a:r>
              </a:p>
            </p:txBody>
          </p:sp>
        </mc:Fallback>
      </mc:AlternateContent>
    </p:spTree>
    <p:extLst>
      <p:ext uri="{BB962C8B-B14F-4D97-AF65-F5344CB8AC3E}">
        <p14:creationId xmlns:p14="http://schemas.microsoft.com/office/powerpoint/2010/main" val="326891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F5D2767-5BDD-138C-8363-4A08C0E4973D}"/>
              </a:ext>
            </a:extLst>
          </p:cNvPr>
          <p:cNvSpPr>
            <a:spLocks noGrp="1"/>
          </p:cNvSpPr>
          <p:nvPr>
            <p:ph type="body" sz="quarter" idx="10"/>
          </p:nvPr>
        </p:nvSpPr>
        <p:spPr/>
        <p:txBody>
          <a:bodyPr/>
          <a:lstStyle/>
          <a:p>
            <a:r>
              <a:rPr lang="en-CA" dirty="0"/>
              <a:t>Multiple Linear Regression – Interaction</a:t>
            </a:r>
          </a:p>
          <a:p>
            <a:endParaRPr lang="en-CA" dirty="0"/>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7A0B06ED-8E1C-0538-BA73-3FBF73440B33}"/>
                  </a:ext>
                </a:extLst>
              </p:cNvPr>
              <p:cNvSpPr>
                <a:spLocks noGrp="1"/>
              </p:cNvSpPr>
              <p:nvPr>
                <p:ph idx="13"/>
              </p:nvPr>
            </p:nvSpPr>
            <p:spPr/>
            <p:txBody>
              <a:bodyPr/>
              <a:lstStyle/>
              <a:p>
                <a:pPr marL="0" indent="0">
                  <a:buNone/>
                </a:pPr>
                <a:r>
                  <a:rPr lang="en-CA" b="0" dirty="0"/>
                  <a:t>It’s also possible that, when multiple regressors are present simultaneously, a non-additive effect is observed in the response variable. </a:t>
                </a:r>
              </a:p>
              <a:p>
                <a:pPr marL="0" indent="0">
                  <a:buNone/>
                </a:pPr>
                <a:endParaRPr lang="en-CA" b="0" dirty="0"/>
              </a:p>
              <a:p>
                <a:pPr marL="0" indent="0">
                  <a:buNone/>
                </a:pPr>
                <a:r>
                  <a:rPr lang="en-CA" b="0" dirty="0"/>
                  <a:t>Consider a model predicting the number of swimmers showing up at a city beach. We might include two regressors: temperature and a binary variable for “sunny day”. Higher temperatures are likely to bring out more swimmers. But hot temperatures aren’t going to bring many swimmers alone if it’s raining out. We also get lots of sunny days in the winter but not too many swimmers then either. But if we get BOTH hot temperatures and sunny days, then all kinds of people show up. In this case, there is an interaction between the two regressors and the regression model looks like:</a:t>
                </a:r>
              </a:p>
              <a:p>
                <a:pPr marL="0" indent="0">
                  <a:buNone/>
                </a:pPr>
                <a:endParaRPr lang="en-CA" b="0" dirty="0"/>
              </a:p>
              <a:p>
                <a:pPr marL="0"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𝑦</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𝛽</m:t>
                          </m:r>
                        </m:e>
                        <m:sub>
                          <m:r>
                            <a:rPr lang="en-CA" b="0" i="1" smtClean="0">
                              <a:latin typeface="Cambria Math" panose="02040503050406030204" pitchFamily="18" charset="0"/>
                            </a:rPr>
                            <m:t>0</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𝛽</m:t>
                          </m:r>
                        </m:e>
                        <m:sub>
                          <m:r>
                            <a:rPr lang="en-CA" b="0" i="1" smtClean="0">
                              <a:latin typeface="Cambria Math" panose="02040503050406030204" pitchFamily="18" charset="0"/>
                            </a:rPr>
                            <m:t>1</m:t>
                          </m:r>
                        </m:sub>
                      </m:sSub>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𝛽</m:t>
                          </m:r>
                        </m:e>
                        <m:sub>
                          <m:r>
                            <a:rPr lang="en-CA" b="0" i="1" smtClean="0">
                              <a:latin typeface="Cambria Math" panose="02040503050406030204" pitchFamily="18" charset="0"/>
                            </a:rPr>
                            <m:t>2</m:t>
                          </m:r>
                        </m:sub>
                      </m:sSub>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2</m:t>
                          </m:r>
                        </m:sub>
                      </m:sSub>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𝛽</m:t>
                          </m:r>
                        </m:e>
                        <m:sub>
                          <m:r>
                            <a:rPr lang="en-CA" b="0" i="1" smtClean="0">
                              <a:latin typeface="Cambria Math" panose="02040503050406030204" pitchFamily="18" charset="0"/>
                            </a:rPr>
                            <m:t>3</m:t>
                          </m:r>
                        </m:sub>
                      </m:sSub>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1</m:t>
                          </m:r>
                        </m:sub>
                      </m:sSub>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2</m:t>
                          </m:r>
                        </m:sub>
                      </m:sSub>
                      <m:r>
                        <a:rPr lang="en-CA" b="0" i="1" smtClean="0">
                          <a:latin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𝜀</m:t>
                      </m:r>
                    </m:oMath>
                  </m:oMathPara>
                </a14:m>
                <a:endParaRPr lang="en-CA" b="0" dirty="0"/>
              </a:p>
              <a:p>
                <a:pPr marL="0" indent="0">
                  <a:buNone/>
                </a:pPr>
                <a:endParaRPr lang="en-CA" b="0" dirty="0"/>
              </a:p>
            </p:txBody>
          </p:sp>
        </mc:Choice>
        <mc:Fallback>
          <p:sp>
            <p:nvSpPr>
              <p:cNvPr id="2" name="Content Placeholder 1">
                <a:extLst>
                  <a:ext uri="{FF2B5EF4-FFF2-40B4-BE49-F238E27FC236}">
                    <a16:creationId xmlns:a16="http://schemas.microsoft.com/office/drawing/2014/main" id="{7A0B06ED-8E1C-0538-BA73-3FBF73440B33}"/>
                  </a:ext>
                </a:extLst>
              </p:cNvPr>
              <p:cNvSpPr>
                <a:spLocks noGrp="1" noRot="1" noChangeAspect="1" noMove="1" noResize="1" noEditPoints="1" noAdjustHandles="1" noChangeArrowheads="1" noChangeShapeType="1" noTextEdit="1"/>
              </p:cNvSpPr>
              <p:nvPr>
                <p:ph idx="13"/>
              </p:nvPr>
            </p:nvSpPr>
            <p:spPr>
              <a:blipFill>
                <a:blip r:embed="rId2"/>
                <a:stretch>
                  <a:fillRect l="-918" t="-10667" r="-459" b="-1026667"/>
                </a:stretch>
              </a:blipFill>
            </p:spPr>
            <p:txBody>
              <a:bodyPr/>
              <a:lstStyle/>
              <a:p>
                <a:r>
                  <a:rPr lang="en-CA">
                    <a:noFill/>
                  </a:rPr>
                  <a:t> </a:t>
                </a:r>
              </a:p>
            </p:txBody>
          </p:sp>
        </mc:Fallback>
      </mc:AlternateContent>
    </p:spTree>
    <p:extLst>
      <p:ext uri="{BB962C8B-B14F-4D97-AF65-F5344CB8AC3E}">
        <p14:creationId xmlns:p14="http://schemas.microsoft.com/office/powerpoint/2010/main" val="3294243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AF207F-05B3-E4C5-EC7B-614102379847}"/>
              </a:ext>
            </a:extLst>
          </p:cNvPr>
          <p:cNvSpPr>
            <a:spLocks noGrp="1"/>
          </p:cNvSpPr>
          <p:nvPr>
            <p:ph type="title"/>
          </p:nvPr>
        </p:nvSpPr>
        <p:spPr>
          <a:xfrm>
            <a:off x="1657964" y="2590800"/>
            <a:ext cx="8876071" cy="1031188"/>
          </a:xfrm>
        </p:spPr>
        <p:txBody>
          <a:bodyPr/>
          <a:lstStyle/>
          <a:p>
            <a:pPr algn="ctr"/>
            <a:r>
              <a:rPr lang="en-CA" sz="4400" b="1" dirty="0"/>
              <a:t>Log-Linear Regression</a:t>
            </a:r>
          </a:p>
        </p:txBody>
      </p:sp>
    </p:spTree>
    <p:extLst>
      <p:ext uri="{BB962C8B-B14F-4D97-AF65-F5344CB8AC3E}">
        <p14:creationId xmlns:p14="http://schemas.microsoft.com/office/powerpoint/2010/main" val="937767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3" name="Text Placeholder 2">
            <a:extLst>
              <a:ext uri="{FF2B5EF4-FFF2-40B4-BE49-F238E27FC236}">
                <a16:creationId xmlns:a16="http://schemas.microsoft.com/office/drawing/2014/main" id="{2554F077-91C9-7E2F-D8F1-BD154C2C986F}"/>
              </a:ext>
            </a:extLst>
          </p:cNvPr>
          <p:cNvSpPr>
            <a:spLocks noGrp="1"/>
          </p:cNvSpPr>
          <p:nvPr>
            <p:ph type="body" sz="quarter" idx="10"/>
          </p:nvPr>
        </p:nvSpPr>
        <p:spPr/>
        <p:txBody>
          <a:bodyPr/>
          <a:lstStyle/>
          <a:p>
            <a:r>
              <a:rPr lang="en-CA" dirty="0"/>
              <a:t>Log-Linear Regression</a:t>
            </a:r>
          </a:p>
        </p:txBody>
      </p:sp>
      <p:sp>
        <p:nvSpPr>
          <p:cNvPr id="11" name="Google Shape;94;p14">
            <a:extLst>
              <a:ext uri="{FF2B5EF4-FFF2-40B4-BE49-F238E27FC236}">
                <a16:creationId xmlns:a16="http://schemas.microsoft.com/office/drawing/2014/main" id="{BB8F60B6-D633-477D-B02D-BCBCACF81452}"/>
              </a:ext>
            </a:extLst>
          </p:cNvPr>
          <p:cNvSpPr txBox="1">
            <a:spLocks noGrp="1"/>
          </p:cNvSpPr>
          <p:nvPr>
            <p:ph idx="13"/>
          </p:nvPr>
        </p:nvSpPr>
        <p:spPr>
          <a:xfrm>
            <a:off x="735624" y="1371600"/>
            <a:ext cx="6503376" cy="457200"/>
          </a:xfrm>
          <a:prstGeom prst="rect">
            <a:avLst/>
          </a:prstGeom>
          <a:noFill/>
          <a:ln>
            <a:noFill/>
          </a:ln>
        </p:spPr>
        <p:txBody>
          <a:bodyPr spcFirstLastPara="1" wrap="square" lIns="91425" tIns="45700" rIns="91425" bIns="45700" anchor="t" anchorCtr="0">
            <a:noAutofit/>
          </a:bodyPr>
          <a:lstStyle/>
          <a:p>
            <a:pPr>
              <a:lnSpc>
                <a:spcPct val="100000"/>
              </a:lnSpc>
            </a:pPr>
            <a:r>
              <a:rPr lang="en-US" sz="1800" b="0" dirty="0">
                <a:latin typeface="Segoe UI" panose="020B0502040204020203" pitchFamily="34" charset="0"/>
                <a:ea typeface="Segoe UI" panose="020B0502040204020203" pitchFamily="34" charset="0"/>
                <a:cs typeface="Segoe UI" panose="020B0502040204020203" pitchFamily="34" charset="0"/>
              </a:rPr>
              <a:t>This strategy is used when a non-linear relationship exists between the independent and dependent variables. </a:t>
            </a:r>
          </a:p>
          <a:p>
            <a:pPr lvl="1">
              <a:lnSpc>
                <a:spcPct val="100000"/>
              </a:lnSpc>
            </a:pPr>
            <a:r>
              <a:rPr lang="en-US" sz="1400" dirty="0">
                <a:latin typeface="Segoe UI" panose="020B0502040204020203" pitchFamily="34" charset="0"/>
                <a:ea typeface="Segoe UI" panose="020B0502040204020203" pitchFamily="34" charset="0"/>
                <a:cs typeface="Segoe UI" panose="020B0502040204020203" pitchFamily="34" charset="0"/>
              </a:rPr>
              <a:t>Example: predicting productivity as a function of “learning”. The rate of increase tends to decline exponentially as workers learn new tasks. </a:t>
            </a:r>
          </a:p>
          <a:p>
            <a:pPr>
              <a:lnSpc>
                <a:spcPct val="100000"/>
              </a:lnSpc>
            </a:pPr>
            <a:r>
              <a:rPr lang="en-US" sz="1800" b="0" dirty="0">
                <a:latin typeface="Segoe UI" panose="020B0502040204020203" pitchFamily="34" charset="0"/>
                <a:ea typeface="Segoe UI" panose="020B0502040204020203" pitchFamily="34" charset="0"/>
                <a:cs typeface="Segoe UI" panose="020B0502040204020203" pitchFamily="34" charset="0"/>
              </a:rPr>
              <a:t>This is also easy to do in Excel. All we need to do is take the natural logarithm of the independent and/or dependent variables. </a:t>
            </a:r>
          </a:p>
        </p:txBody>
      </p:sp>
      <p:sp>
        <p:nvSpPr>
          <p:cNvPr id="2" name="Slide Number Placeholder 1"/>
          <p:cNvSpPr>
            <a:spLocks noGrp="1"/>
          </p:cNvSpPr>
          <p:nvPr>
            <p:ph type="sldNum" idx="4294967295"/>
          </p:nvPr>
        </p:nvSpPr>
        <p:spPr>
          <a:xfrm>
            <a:off x="9448800" y="6356350"/>
            <a:ext cx="2743200" cy="365125"/>
          </a:xfrm>
          <a:prstGeom prst="rect">
            <a:avLst/>
          </a:prstGeom>
        </p:spPr>
        <p:txBody>
          <a:bodyPr/>
          <a:lstStyle/>
          <a:p>
            <a:pPr marL="0" lvl="0" indent="0" algn="r" rtl="0">
              <a:spcBef>
                <a:spcPts val="0"/>
              </a:spcBef>
              <a:spcAft>
                <a:spcPts val="0"/>
              </a:spcAft>
              <a:buNone/>
            </a:pPr>
            <a:fld id="{00000000-1234-1234-1234-123412341234}" type="slidenum">
              <a:rPr lang="en-US" smtClean="0"/>
              <a:t>34</a:t>
            </a:fld>
            <a:endParaRPr lang="en-US"/>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435CC83-2E5A-4295-99E9-1B164377EC5E}"/>
                  </a:ext>
                </a:extLst>
              </p:cNvPr>
              <p:cNvSpPr txBox="1"/>
              <p:nvPr/>
            </p:nvSpPr>
            <p:spPr>
              <a:xfrm>
                <a:off x="1219200" y="3618348"/>
                <a:ext cx="51868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CA" sz="1800" b="0" i="1" baseline="0" smtClean="0">
                              <a:latin typeface="Cambria Math" panose="02040503050406030204" pitchFamily="18" charset="0"/>
                            </a:rPr>
                          </m:ctrlPr>
                        </m:funcPr>
                        <m:fName>
                          <m:r>
                            <m:rPr>
                              <m:sty m:val="p"/>
                            </m:rPr>
                            <a:rPr lang="en-CA" sz="1800" b="0" i="0" baseline="0" smtClean="0">
                              <a:latin typeface="Cambria Math" panose="02040503050406030204" pitchFamily="18" charset="0"/>
                            </a:rPr>
                            <m:t>ln</m:t>
                          </m:r>
                        </m:fName>
                        <m:e>
                          <m:acc>
                            <m:accPr>
                              <m:chr m:val="̂"/>
                              <m:ctrlPr>
                                <a:rPr lang="en-CA" sz="1800" i="1">
                                  <a:latin typeface="Cambria Math" panose="02040503050406030204" pitchFamily="18" charset="0"/>
                                </a:rPr>
                              </m:ctrlPr>
                            </m:accPr>
                            <m:e>
                              <m:r>
                                <a:rPr lang="en-CA" sz="1800" i="1">
                                  <a:latin typeface="Cambria Math" panose="02040503050406030204" pitchFamily="18" charset="0"/>
                                </a:rPr>
                                <m:t>𝑦</m:t>
                              </m:r>
                            </m:e>
                          </m:acc>
                        </m:e>
                      </m:func>
                      <m:r>
                        <a:rPr lang="en-CA" sz="1800" b="0" i="1" baseline="0">
                          <a:latin typeface="Cambria Math" panose="02040503050406030204" pitchFamily="18" charset="0"/>
                        </a:rPr>
                        <m:t>=</m:t>
                      </m:r>
                      <m:sSub>
                        <m:sSubPr>
                          <m:ctrlPr>
                            <a:rPr lang="en-CA" sz="1800" b="0" i="1" baseline="0">
                              <a:latin typeface="Cambria Math" panose="02040503050406030204" pitchFamily="18" charset="0"/>
                            </a:rPr>
                          </m:ctrlPr>
                        </m:sSubPr>
                        <m:e>
                          <m:r>
                            <a:rPr lang="en-CA" sz="1800" b="0" i="1" baseline="0">
                              <a:latin typeface="Cambria Math" panose="02040503050406030204" pitchFamily="18" charset="0"/>
                              <a:ea typeface="Cambria Math" panose="02040503050406030204" pitchFamily="18" charset="0"/>
                            </a:rPr>
                            <m:t>𝛽</m:t>
                          </m:r>
                        </m:e>
                        <m:sub>
                          <m:r>
                            <a:rPr lang="en-CA" sz="1800" b="0" i="1" baseline="0">
                              <a:latin typeface="Cambria Math" panose="02040503050406030204" pitchFamily="18" charset="0"/>
                            </a:rPr>
                            <m:t>0</m:t>
                          </m:r>
                        </m:sub>
                      </m:sSub>
                      <m:r>
                        <a:rPr lang="en-CA" sz="1800" b="0" i="1" baseline="0">
                          <a:latin typeface="Cambria Math" panose="02040503050406030204" pitchFamily="18" charset="0"/>
                        </a:rPr>
                        <m:t>+</m:t>
                      </m:r>
                      <m:sSub>
                        <m:sSubPr>
                          <m:ctrlPr>
                            <a:rPr lang="en-CA" sz="1800" b="0" i="1" baseline="0">
                              <a:latin typeface="Cambria Math" panose="02040503050406030204" pitchFamily="18" charset="0"/>
                            </a:rPr>
                          </m:ctrlPr>
                        </m:sSubPr>
                        <m:e>
                          <m:r>
                            <a:rPr lang="en-CA" sz="1800" b="0" i="1" baseline="0">
                              <a:latin typeface="Cambria Math" panose="02040503050406030204" pitchFamily="18" charset="0"/>
                              <a:ea typeface="Cambria Math" panose="02040503050406030204" pitchFamily="18" charset="0"/>
                            </a:rPr>
                            <m:t>𝛽</m:t>
                          </m:r>
                        </m:e>
                        <m:sub>
                          <m:r>
                            <a:rPr lang="en-CA" sz="1800" b="0" i="1" baseline="0">
                              <a:latin typeface="Cambria Math" panose="02040503050406030204" pitchFamily="18" charset="0"/>
                            </a:rPr>
                            <m:t>1</m:t>
                          </m:r>
                        </m:sub>
                      </m:sSub>
                      <m:func>
                        <m:funcPr>
                          <m:ctrlPr>
                            <a:rPr lang="en-CA" sz="1800" b="0" i="1" baseline="0" smtClean="0">
                              <a:latin typeface="Cambria Math" panose="02040503050406030204" pitchFamily="18" charset="0"/>
                            </a:rPr>
                          </m:ctrlPr>
                        </m:funcPr>
                        <m:fName>
                          <m:r>
                            <m:rPr>
                              <m:sty m:val="p"/>
                            </m:rPr>
                            <a:rPr lang="en-CA" sz="1800" b="0" i="0" baseline="0" smtClean="0">
                              <a:latin typeface="Cambria Math" panose="02040503050406030204" pitchFamily="18" charset="0"/>
                            </a:rPr>
                            <m:t>ln</m:t>
                          </m:r>
                        </m:fName>
                        <m:e>
                          <m:sSub>
                            <m:sSubPr>
                              <m:ctrlPr>
                                <a:rPr lang="en-CA" sz="1800" i="1">
                                  <a:latin typeface="Cambria Math" panose="02040503050406030204" pitchFamily="18" charset="0"/>
                                </a:rPr>
                              </m:ctrlPr>
                            </m:sSubPr>
                            <m:e>
                              <m:r>
                                <a:rPr lang="en-CA" sz="1800" i="1">
                                  <a:latin typeface="Cambria Math" panose="02040503050406030204" pitchFamily="18" charset="0"/>
                                </a:rPr>
                                <m:t>𝑥</m:t>
                              </m:r>
                            </m:e>
                            <m:sub>
                              <m:r>
                                <a:rPr lang="en-CA" sz="1800" i="1">
                                  <a:latin typeface="Cambria Math" panose="02040503050406030204" pitchFamily="18" charset="0"/>
                                </a:rPr>
                                <m:t>1</m:t>
                              </m:r>
                            </m:sub>
                          </m:sSub>
                        </m:e>
                      </m:func>
                      <m:r>
                        <a:rPr lang="en-CA" sz="1800" b="0" i="1" baseline="0">
                          <a:latin typeface="Cambria Math" panose="02040503050406030204" pitchFamily="18" charset="0"/>
                        </a:rPr>
                        <m:t>+</m:t>
                      </m:r>
                      <m:sSub>
                        <m:sSubPr>
                          <m:ctrlPr>
                            <a:rPr lang="en-CA" sz="1800" b="0" i="1" baseline="0">
                              <a:solidFill>
                                <a:schemeClr val="dk1"/>
                              </a:solidFill>
                              <a:effectLst/>
                              <a:latin typeface="Cambria Math" panose="02040503050406030204" pitchFamily="18" charset="0"/>
                              <a:ea typeface="+mn-ea"/>
                              <a:cs typeface="+mn-cs"/>
                            </a:rPr>
                          </m:ctrlPr>
                        </m:sSubPr>
                        <m:e>
                          <m:r>
                            <a:rPr lang="en-CA" sz="1800" b="0" i="1" baseline="0">
                              <a:solidFill>
                                <a:schemeClr val="dk1"/>
                              </a:solidFill>
                              <a:effectLst/>
                              <a:latin typeface="Cambria Math" panose="02040503050406030204" pitchFamily="18" charset="0"/>
                              <a:ea typeface="+mn-ea"/>
                              <a:cs typeface="+mn-cs"/>
                            </a:rPr>
                            <m:t>𝛽</m:t>
                          </m:r>
                        </m:e>
                        <m:sub>
                          <m:r>
                            <a:rPr lang="en-CA" sz="1800" b="0" i="1" baseline="0">
                              <a:solidFill>
                                <a:schemeClr val="dk1"/>
                              </a:solidFill>
                              <a:effectLst/>
                              <a:latin typeface="Cambria Math" panose="02040503050406030204" pitchFamily="18" charset="0"/>
                              <a:ea typeface="+mn-ea"/>
                              <a:cs typeface="+mn-cs"/>
                            </a:rPr>
                            <m:t>2</m:t>
                          </m:r>
                        </m:sub>
                      </m:sSub>
                      <m:func>
                        <m:funcPr>
                          <m:ctrlPr>
                            <a:rPr lang="en-CA" sz="1800" b="0" i="1" baseline="0" smtClean="0">
                              <a:solidFill>
                                <a:schemeClr val="dk1"/>
                              </a:solidFill>
                              <a:effectLst/>
                              <a:latin typeface="Cambria Math" panose="02040503050406030204" pitchFamily="18" charset="0"/>
                              <a:ea typeface="+mn-ea"/>
                              <a:cs typeface="+mn-cs"/>
                            </a:rPr>
                          </m:ctrlPr>
                        </m:funcPr>
                        <m:fName>
                          <m:r>
                            <m:rPr>
                              <m:sty m:val="p"/>
                            </m:rPr>
                            <a:rPr lang="en-CA" sz="1800" b="0" i="0" baseline="0" smtClean="0">
                              <a:solidFill>
                                <a:schemeClr val="dk1"/>
                              </a:solidFill>
                              <a:effectLst/>
                              <a:latin typeface="Cambria Math" panose="02040503050406030204" pitchFamily="18" charset="0"/>
                              <a:ea typeface="+mn-ea"/>
                              <a:cs typeface="+mn-cs"/>
                            </a:rPr>
                            <m:t>ln</m:t>
                          </m:r>
                        </m:fName>
                        <m:e>
                          <m:sSub>
                            <m:sSubPr>
                              <m:ctrlPr>
                                <a:rPr lang="en-CA" sz="1800" i="1">
                                  <a:solidFill>
                                    <a:schemeClr val="dk1"/>
                                  </a:solidFill>
                                  <a:latin typeface="Cambria Math" panose="02040503050406030204" pitchFamily="18" charset="0"/>
                                </a:rPr>
                              </m:ctrlPr>
                            </m:sSubPr>
                            <m:e>
                              <m:r>
                                <a:rPr lang="en-CA" sz="1800" i="1">
                                  <a:solidFill>
                                    <a:schemeClr val="dk1"/>
                                  </a:solidFill>
                                  <a:latin typeface="Cambria Math" panose="02040503050406030204" pitchFamily="18" charset="0"/>
                                </a:rPr>
                                <m:t>𝑥</m:t>
                              </m:r>
                            </m:e>
                            <m:sub>
                              <m:r>
                                <a:rPr lang="en-CA" sz="1800" i="1">
                                  <a:solidFill>
                                    <a:schemeClr val="dk1"/>
                                  </a:solidFill>
                                  <a:latin typeface="Cambria Math" panose="02040503050406030204" pitchFamily="18" charset="0"/>
                                </a:rPr>
                                <m:t>2</m:t>
                              </m:r>
                            </m:sub>
                          </m:sSub>
                        </m:e>
                      </m:func>
                      <m:r>
                        <a:rPr lang="en-CA" sz="1800" b="0" i="1" baseline="0">
                          <a:solidFill>
                            <a:schemeClr val="dk1"/>
                          </a:solidFill>
                          <a:effectLst/>
                          <a:latin typeface="Cambria Math" panose="02040503050406030204" pitchFamily="18" charset="0"/>
                          <a:ea typeface="+mn-ea"/>
                          <a:cs typeface="+mn-cs"/>
                        </a:rPr>
                        <m:t>+…+</m:t>
                      </m:r>
                      <m:sSub>
                        <m:sSubPr>
                          <m:ctrlPr>
                            <a:rPr lang="en-CA" sz="1800" b="0" i="1" baseline="0">
                              <a:solidFill>
                                <a:schemeClr val="dk1"/>
                              </a:solidFill>
                              <a:effectLst/>
                              <a:latin typeface="Cambria Math" panose="02040503050406030204" pitchFamily="18" charset="0"/>
                              <a:ea typeface="+mn-ea"/>
                              <a:cs typeface="+mn-cs"/>
                            </a:rPr>
                          </m:ctrlPr>
                        </m:sSubPr>
                        <m:e>
                          <m:r>
                            <a:rPr lang="en-CA" sz="1800" b="0" i="1" baseline="0">
                              <a:solidFill>
                                <a:schemeClr val="dk1"/>
                              </a:solidFill>
                              <a:effectLst/>
                              <a:latin typeface="Cambria Math" panose="02040503050406030204" pitchFamily="18" charset="0"/>
                              <a:ea typeface="+mn-ea"/>
                              <a:cs typeface="+mn-cs"/>
                            </a:rPr>
                            <m:t>𝛽</m:t>
                          </m:r>
                        </m:e>
                        <m:sub>
                          <m:r>
                            <a:rPr lang="en-CA" sz="1800" b="0" i="1" baseline="0">
                              <a:solidFill>
                                <a:schemeClr val="dk1"/>
                              </a:solidFill>
                              <a:effectLst/>
                              <a:latin typeface="Cambria Math" panose="02040503050406030204" pitchFamily="18" charset="0"/>
                              <a:ea typeface="+mn-ea"/>
                              <a:cs typeface="+mn-cs"/>
                            </a:rPr>
                            <m:t>𝑛</m:t>
                          </m:r>
                        </m:sub>
                      </m:sSub>
                      <m:func>
                        <m:funcPr>
                          <m:ctrlPr>
                            <a:rPr lang="en-CA" sz="1800" b="0" i="1" baseline="0" smtClean="0">
                              <a:solidFill>
                                <a:schemeClr val="dk1"/>
                              </a:solidFill>
                              <a:effectLst/>
                              <a:latin typeface="Cambria Math" panose="02040503050406030204" pitchFamily="18" charset="0"/>
                              <a:ea typeface="+mn-ea"/>
                              <a:cs typeface="+mn-cs"/>
                            </a:rPr>
                          </m:ctrlPr>
                        </m:funcPr>
                        <m:fName>
                          <m:r>
                            <m:rPr>
                              <m:sty m:val="p"/>
                            </m:rPr>
                            <a:rPr lang="en-CA" sz="1800" b="0" i="0" baseline="0" smtClean="0">
                              <a:solidFill>
                                <a:schemeClr val="dk1"/>
                              </a:solidFill>
                              <a:effectLst/>
                              <a:latin typeface="Cambria Math" panose="02040503050406030204" pitchFamily="18" charset="0"/>
                              <a:ea typeface="+mn-ea"/>
                              <a:cs typeface="+mn-cs"/>
                            </a:rPr>
                            <m:t>ln</m:t>
                          </m:r>
                        </m:fName>
                        <m:e>
                          <m:sSub>
                            <m:sSubPr>
                              <m:ctrlPr>
                                <a:rPr lang="en-CA" sz="1800" i="1">
                                  <a:solidFill>
                                    <a:schemeClr val="dk1"/>
                                  </a:solidFill>
                                  <a:latin typeface="Cambria Math" panose="02040503050406030204" pitchFamily="18" charset="0"/>
                                </a:rPr>
                              </m:ctrlPr>
                            </m:sSubPr>
                            <m:e>
                              <m:r>
                                <a:rPr lang="en-CA" sz="1800" i="1">
                                  <a:solidFill>
                                    <a:schemeClr val="dk1"/>
                                  </a:solidFill>
                                  <a:latin typeface="Cambria Math" panose="02040503050406030204" pitchFamily="18" charset="0"/>
                                </a:rPr>
                                <m:t>𝑥</m:t>
                              </m:r>
                            </m:e>
                            <m:sub>
                              <m:r>
                                <a:rPr lang="en-CA" sz="1800" i="1">
                                  <a:solidFill>
                                    <a:schemeClr val="dk1"/>
                                  </a:solidFill>
                                  <a:latin typeface="Cambria Math" panose="02040503050406030204" pitchFamily="18" charset="0"/>
                                </a:rPr>
                                <m:t>𝑛</m:t>
                              </m:r>
                            </m:sub>
                          </m:sSub>
                        </m:e>
                      </m:func>
                    </m:oMath>
                  </m:oMathPara>
                </a14:m>
                <a:endParaRPr lang="en-CA" sz="1800" dirty="0"/>
              </a:p>
            </p:txBody>
          </p:sp>
        </mc:Choice>
        <mc:Fallback>
          <p:sp>
            <p:nvSpPr>
              <p:cNvPr id="13" name="TextBox 12">
                <a:extLst>
                  <a:ext uri="{FF2B5EF4-FFF2-40B4-BE49-F238E27FC236}">
                    <a16:creationId xmlns:a16="http://schemas.microsoft.com/office/drawing/2014/main" id="{F435CC83-2E5A-4295-99E9-1B164377EC5E}"/>
                  </a:ext>
                </a:extLst>
              </p:cNvPr>
              <p:cNvSpPr txBox="1">
                <a:spLocks noRot="1" noChangeAspect="1" noMove="1" noResize="1" noEditPoints="1" noAdjustHandles="1" noChangeArrowheads="1" noChangeShapeType="1" noTextEdit="1"/>
              </p:cNvSpPr>
              <p:nvPr/>
            </p:nvSpPr>
            <p:spPr>
              <a:xfrm>
                <a:off x="1219200" y="3618348"/>
                <a:ext cx="5186826" cy="369332"/>
              </a:xfrm>
              <a:prstGeom prst="rect">
                <a:avLst/>
              </a:prstGeom>
              <a:blipFill>
                <a:blip r:embed="rId3"/>
                <a:stretch>
                  <a:fillRect t="-6667" b="-13333"/>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BF93A2F4-8779-4D79-AD2C-15D825AFE5E3}"/>
              </a:ext>
            </a:extLst>
          </p:cNvPr>
          <p:cNvPicPr>
            <a:picLocks noChangeAspect="1"/>
          </p:cNvPicPr>
          <p:nvPr/>
        </p:nvPicPr>
        <p:blipFill>
          <a:blip r:embed="rId4"/>
          <a:stretch>
            <a:fillRect/>
          </a:stretch>
        </p:blipFill>
        <p:spPr>
          <a:xfrm>
            <a:off x="7896678" y="1345144"/>
            <a:ext cx="2052864" cy="2169264"/>
          </a:xfrm>
          <a:prstGeom prst="rect">
            <a:avLst/>
          </a:prstGeom>
        </p:spPr>
      </p:pic>
      <p:sp>
        <p:nvSpPr>
          <p:cNvPr id="7" name="Arrow: Down 6">
            <a:extLst>
              <a:ext uri="{FF2B5EF4-FFF2-40B4-BE49-F238E27FC236}">
                <a16:creationId xmlns:a16="http://schemas.microsoft.com/office/drawing/2014/main" id="{4825BEAD-FA13-445A-A56C-D6C10A0C344A}"/>
              </a:ext>
            </a:extLst>
          </p:cNvPr>
          <p:cNvSpPr/>
          <p:nvPr/>
        </p:nvSpPr>
        <p:spPr>
          <a:xfrm>
            <a:off x="8760619" y="3737649"/>
            <a:ext cx="476250" cy="5000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Picture 8">
            <a:extLst>
              <a:ext uri="{FF2B5EF4-FFF2-40B4-BE49-F238E27FC236}">
                <a16:creationId xmlns:a16="http://schemas.microsoft.com/office/drawing/2014/main" id="{CC5DAAB0-7929-4F22-8046-FD9E01814292}"/>
              </a:ext>
            </a:extLst>
          </p:cNvPr>
          <p:cNvPicPr>
            <a:picLocks noChangeAspect="1"/>
          </p:cNvPicPr>
          <p:nvPr/>
        </p:nvPicPr>
        <p:blipFill>
          <a:blip r:embed="rId5"/>
          <a:stretch>
            <a:fillRect/>
          </a:stretch>
        </p:blipFill>
        <p:spPr>
          <a:xfrm>
            <a:off x="7896678" y="4331297"/>
            <a:ext cx="2052864" cy="2169264"/>
          </a:xfrm>
          <a:prstGeom prst="rect">
            <a:avLst/>
          </a:prstGeom>
        </p:spPr>
      </p:pic>
    </p:spTree>
    <p:extLst>
      <p:ext uri="{BB962C8B-B14F-4D97-AF65-F5344CB8AC3E}">
        <p14:creationId xmlns:p14="http://schemas.microsoft.com/office/powerpoint/2010/main" val="2293344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3" name="Text Placeholder 2">
            <a:extLst>
              <a:ext uri="{FF2B5EF4-FFF2-40B4-BE49-F238E27FC236}">
                <a16:creationId xmlns:a16="http://schemas.microsoft.com/office/drawing/2014/main" id="{4FEF348A-FA66-BF3B-3FE6-6FF86241775F}"/>
              </a:ext>
            </a:extLst>
          </p:cNvPr>
          <p:cNvSpPr>
            <a:spLocks noGrp="1"/>
          </p:cNvSpPr>
          <p:nvPr>
            <p:ph type="body" sz="quarter" idx="10"/>
          </p:nvPr>
        </p:nvSpPr>
        <p:spPr/>
        <p:txBody>
          <a:bodyPr/>
          <a:lstStyle/>
          <a:p>
            <a:r>
              <a:rPr lang="en-CA" dirty="0"/>
              <a:t>Log-Linear Regression</a:t>
            </a:r>
          </a:p>
        </p:txBody>
      </p:sp>
      <p:sp>
        <p:nvSpPr>
          <p:cNvPr id="2" name="Slide Number Placeholder 1"/>
          <p:cNvSpPr>
            <a:spLocks noGrp="1"/>
          </p:cNvSpPr>
          <p:nvPr>
            <p:ph type="sldNum" idx="4294967295"/>
          </p:nvPr>
        </p:nvSpPr>
        <p:spPr>
          <a:xfrm>
            <a:off x="9448800" y="6356350"/>
            <a:ext cx="2743200" cy="365125"/>
          </a:xfrm>
          <a:prstGeom prst="rect">
            <a:avLst/>
          </a:prstGeom>
        </p:spPr>
        <p:txBody>
          <a:bodyPr/>
          <a:lstStyle/>
          <a:p>
            <a:pPr marL="0" lvl="0" indent="0" algn="r" rtl="0">
              <a:spcBef>
                <a:spcPts val="0"/>
              </a:spcBef>
              <a:spcAft>
                <a:spcPts val="0"/>
              </a:spcAft>
              <a:buNone/>
            </a:pPr>
            <a:fld id="{00000000-1234-1234-1234-123412341234}" type="slidenum">
              <a:rPr lang="en-US" smtClean="0"/>
              <a:t>35</a:t>
            </a:fld>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435CC83-2E5A-4295-99E9-1B164377EC5E}"/>
                  </a:ext>
                </a:extLst>
              </p:cNvPr>
              <p:cNvSpPr txBox="1"/>
              <p:nvPr/>
            </p:nvSpPr>
            <p:spPr>
              <a:xfrm>
                <a:off x="6473370" y="3306327"/>
                <a:ext cx="51868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CA" sz="1800" b="0" i="1" baseline="0" smtClean="0">
                              <a:latin typeface="Cambria Math" panose="02040503050406030204" pitchFamily="18" charset="0"/>
                            </a:rPr>
                          </m:ctrlPr>
                        </m:funcPr>
                        <m:fName>
                          <m:r>
                            <m:rPr>
                              <m:sty m:val="p"/>
                            </m:rPr>
                            <a:rPr lang="en-CA" sz="1800" b="0" i="0" baseline="0" smtClean="0">
                              <a:latin typeface="Cambria Math" panose="02040503050406030204" pitchFamily="18" charset="0"/>
                            </a:rPr>
                            <m:t>ln</m:t>
                          </m:r>
                        </m:fName>
                        <m:e>
                          <m:acc>
                            <m:accPr>
                              <m:chr m:val="̂"/>
                              <m:ctrlPr>
                                <a:rPr lang="en-CA" sz="1800" i="1">
                                  <a:latin typeface="Cambria Math" panose="02040503050406030204" pitchFamily="18" charset="0"/>
                                </a:rPr>
                              </m:ctrlPr>
                            </m:accPr>
                            <m:e>
                              <m:r>
                                <a:rPr lang="en-CA" sz="1800" i="1">
                                  <a:latin typeface="Cambria Math" panose="02040503050406030204" pitchFamily="18" charset="0"/>
                                </a:rPr>
                                <m:t>𝑦</m:t>
                              </m:r>
                            </m:e>
                          </m:acc>
                        </m:e>
                      </m:func>
                      <m:r>
                        <a:rPr lang="en-CA" sz="1800" b="0" i="1" baseline="0">
                          <a:latin typeface="Cambria Math" panose="02040503050406030204" pitchFamily="18" charset="0"/>
                        </a:rPr>
                        <m:t>=</m:t>
                      </m:r>
                      <m:sSub>
                        <m:sSubPr>
                          <m:ctrlPr>
                            <a:rPr lang="en-CA" sz="1800" b="0" i="1" baseline="0">
                              <a:latin typeface="Cambria Math" panose="02040503050406030204" pitchFamily="18" charset="0"/>
                            </a:rPr>
                          </m:ctrlPr>
                        </m:sSubPr>
                        <m:e>
                          <m:r>
                            <a:rPr lang="en-CA" sz="1800" b="0" i="1" baseline="0">
                              <a:latin typeface="Cambria Math" panose="02040503050406030204" pitchFamily="18" charset="0"/>
                              <a:ea typeface="Cambria Math" panose="02040503050406030204" pitchFamily="18" charset="0"/>
                            </a:rPr>
                            <m:t>𝛽</m:t>
                          </m:r>
                        </m:e>
                        <m:sub>
                          <m:r>
                            <a:rPr lang="en-CA" sz="1800" b="0" i="1" baseline="0">
                              <a:latin typeface="Cambria Math" panose="02040503050406030204" pitchFamily="18" charset="0"/>
                            </a:rPr>
                            <m:t>0</m:t>
                          </m:r>
                        </m:sub>
                      </m:sSub>
                      <m:r>
                        <a:rPr lang="en-CA" sz="1800" b="0" i="1" baseline="0">
                          <a:latin typeface="Cambria Math" panose="02040503050406030204" pitchFamily="18" charset="0"/>
                        </a:rPr>
                        <m:t>+</m:t>
                      </m:r>
                      <m:sSub>
                        <m:sSubPr>
                          <m:ctrlPr>
                            <a:rPr lang="en-CA" sz="1800" b="0" i="1" baseline="0">
                              <a:latin typeface="Cambria Math" panose="02040503050406030204" pitchFamily="18" charset="0"/>
                            </a:rPr>
                          </m:ctrlPr>
                        </m:sSubPr>
                        <m:e>
                          <m:r>
                            <a:rPr lang="en-CA" sz="1800" b="0" i="1" baseline="0">
                              <a:latin typeface="Cambria Math" panose="02040503050406030204" pitchFamily="18" charset="0"/>
                              <a:ea typeface="Cambria Math" panose="02040503050406030204" pitchFamily="18" charset="0"/>
                            </a:rPr>
                            <m:t>𝛽</m:t>
                          </m:r>
                        </m:e>
                        <m:sub>
                          <m:r>
                            <a:rPr lang="en-CA" sz="1800" b="0" i="1" baseline="0">
                              <a:latin typeface="Cambria Math" panose="02040503050406030204" pitchFamily="18" charset="0"/>
                            </a:rPr>
                            <m:t>1</m:t>
                          </m:r>
                        </m:sub>
                      </m:sSub>
                      <m:func>
                        <m:funcPr>
                          <m:ctrlPr>
                            <a:rPr lang="en-CA" sz="1800" b="0" i="1" baseline="0" smtClean="0">
                              <a:latin typeface="Cambria Math" panose="02040503050406030204" pitchFamily="18" charset="0"/>
                            </a:rPr>
                          </m:ctrlPr>
                        </m:funcPr>
                        <m:fName>
                          <m:r>
                            <m:rPr>
                              <m:sty m:val="p"/>
                            </m:rPr>
                            <a:rPr lang="en-CA" sz="1800" b="0" i="0" baseline="0" smtClean="0">
                              <a:latin typeface="Cambria Math" panose="02040503050406030204" pitchFamily="18" charset="0"/>
                            </a:rPr>
                            <m:t>ln</m:t>
                          </m:r>
                        </m:fName>
                        <m:e>
                          <m:sSub>
                            <m:sSubPr>
                              <m:ctrlPr>
                                <a:rPr lang="en-CA" sz="1800" i="1">
                                  <a:latin typeface="Cambria Math" panose="02040503050406030204" pitchFamily="18" charset="0"/>
                                </a:rPr>
                              </m:ctrlPr>
                            </m:sSubPr>
                            <m:e>
                              <m:r>
                                <a:rPr lang="en-CA" sz="1800" i="1">
                                  <a:latin typeface="Cambria Math" panose="02040503050406030204" pitchFamily="18" charset="0"/>
                                </a:rPr>
                                <m:t>𝑥</m:t>
                              </m:r>
                            </m:e>
                            <m:sub>
                              <m:r>
                                <a:rPr lang="en-CA" sz="1800" i="1">
                                  <a:latin typeface="Cambria Math" panose="02040503050406030204" pitchFamily="18" charset="0"/>
                                </a:rPr>
                                <m:t>1</m:t>
                              </m:r>
                            </m:sub>
                          </m:sSub>
                        </m:e>
                      </m:func>
                    </m:oMath>
                  </m:oMathPara>
                </a14:m>
                <a:endParaRPr lang="en-CA" sz="1800" dirty="0"/>
              </a:p>
            </p:txBody>
          </p:sp>
        </mc:Choice>
        <mc:Fallback xmlns="">
          <p:sp>
            <p:nvSpPr>
              <p:cNvPr id="13" name="TextBox 12">
                <a:extLst>
                  <a:ext uri="{FF2B5EF4-FFF2-40B4-BE49-F238E27FC236}">
                    <a16:creationId xmlns:a16="http://schemas.microsoft.com/office/drawing/2014/main" id="{F435CC83-2E5A-4295-99E9-1B164377EC5E}"/>
                  </a:ext>
                </a:extLst>
              </p:cNvPr>
              <p:cNvSpPr txBox="1">
                <a:spLocks noRot="1" noChangeAspect="1" noMove="1" noResize="1" noEditPoints="1" noAdjustHandles="1" noChangeArrowheads="1" noChangeShapeType="1" noTextEdit="1"/>
              </p:cNvSpPr>
              <p:nvPr/>
            </p:nvSpPr>
            <p:spPr>
              <a:xfrm>
                <a:off x="6473370" y="3306327"/>
                <a:ext cx="5186826" cy="369332"/>
              </a:xfrm>
              <a:prstGeom prst="rect">
                <a:avLst/>
              </a:prstGeom>
              <a:blipFill>
                <a:blip r:embed="rId3"/>
                <a:stretch>
                  <a:fillRect t="-4918" b="-14754"/>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BF93A2F4-8779-4D79-AD2C-15D825AFE5E3}"/>
              </a:ext>
            </a:extLst>
          </p:cNvPr>
          <p:cNvPicPr>
            <a:picLocks noChangeAspect="1"/>
          </p:cNvPicPr>
          <p:nvPr/>
        </p:nvPicPr>
        <p:blipFill>
          <a:blip r:embed="rId4"/>
          <a:stretch>
            <a:fillRect/>
          </a:stretch>
        </p:blipFill>
        <p:spPr>
          <a:xfrm>
            <a:off x="610507" y="1408697"/>
            <a:ext cx="2052864" cy="2169264"/>
          </a:xfrm>
          <a:prstGeom prst="rect">
            <a:avLst/>
          </a:prstGeom>
        </p:spPr>
      </p:pic>
      <p:sp>
        <p:nvSpPr>
          <p:cNvPr id="7" name="Arrow: Down 6">
            <a:extLst>
              <a:ext uri="{FF2B5EF4-FFF2-40B4-BE49-F238E27FC236}">
                <a16:creationId xmlns:a16="http://schemas.microsoft.com/office/drawing/2014/main" id="{4825BEAD-FA13-445A-A56C-D6C10A0C344A}"/>
              </a:ext>
            </a:extLst>
          </p:cNvPr>
          <p:cNvSpPr/>
          <p:nvPr/>
        </p:nvSpPr>
        <p:spPr>
          <a:xfrm rot="16200000">
            <a:off x="3567339" y="4817602"/>
            <a:ext cx="476250" cy="5000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Picture 8">
            <a:extLst>
              <a:ext uri="{FF2B5EF4-FFF2-40B4-BE49-F238E27FC236}">
                <a16:creationId xmlns:a16="http://schemas.microsoft.com/office/drawing/2014/main" id="{CC5DAAB0-7929-4F22-8046-FD9E01814292}"/>
              </a:ext>
            </a:extLst>
          </p:cNvPr>
          <p:cNvPicPr>
            <a:picLocks noChangeAspect="1"/>
          </p:cNvPicPr>
          <p:nvPr/>
        </p:nvPicPr>
        <p:blipFill>
          <a:blip r:embed="rId5"/>
          <a:stretch>
            <a:fillRect/>
          </a:stretch>
        </p:blipFill>
        <p:spPr>
          <a:xfrm>
            <a:off x="4602155" y="3931372"/>
            <a:ext cx="2052864" cy="2169264"/>
          </a:xfrm>
          <a:prstGeom prst="rect">
            <a:avLst/>
          </a:prstGeom>
        </p:spPr>
      </p:pic>
      <p:pic>
        <p:nvPicPr>
          <p:cNvPr id="6" name="Picture 5">
            <a:extLst>
              <a:ext uri="{FF2B5EF4-FFF2-40B4-BE49-F238E27FC236}">
                <a16:creationId xmlns:a16="http://schemas.microsoft.com/office/drawing/2014/main" id="{CE37C83A-5F9D-4BB2-A671-429A2CC859A7}"/>
              </a:ext>
            </a:extLst>
          </p:cNvPr>
          <p:cNvPicPr>
            <a:picLocks noChangeAspect="1"/>
          </p:cNvPicPr>
          <p:nvPr/>
        </p:nvPicPr>
        <p:blipFill>
          <a:blip r:embed="rId6"/>
          <a:stretch>
            <a:fillRect/>
          </a:stretch>
        </p:blipFill>
        <p:spPr>
          <a:xfrm>
            <a:off x="2813560" y="1257058"/>
            <a:ext cx="3107554" cy="2480591"/>
          </a:xfrm>
          <a:prstGeom prst="rect">
            <a:avLst/>
          </a:prstGeom>
        </p:spPr>
      </p:pic>
      <p:pic>
        <p:nvPicPr>
          <p:cNvPr id="8" name="Picture 7">
            <a:extLst>
              <a:ext uri="{FF2B5EF4-FFF2-40B4-BE49-F238E27FC236}">
                <a16:creationId xmlns:a16="http://schemas.microsoft.com/office/drawing/2014/main" id="{0512AD33-01FA-44DD-8885-9A9B5889B888}"/>
              </a:ext>
            </a:extLst>
          </p:cNvPr>
          <p:cNvPicPr>
            <a:picLocks noChangeAspect="1"/>
          </p:cNvPicPr>
          <p:nvPr/>
        </p:nvPicPr>
        <p:blipFill>
          <a:blip r:embed="rId7"/>
          <a:stretch>
            <a:fillRect/>
          </a:stretch>
        </p:blipFill>
        <p:spPr>
          <a:xfrm>
            <a:off x="7053943" y="3817198"/>
            <a:ext cx="3900932" cy="2539152"/>
          </a:xfrm>
          <a:prstGeom prst="rect">
            <a:avLst/>
          </a:prstGeom>
        </p:spPr>
      </p:pic>
    </p:spTree>
    <p:extLst>
      <p:ext uri="{BB962C8B-B14F-4D97-AF65-F5344CB8AC3E}">
        <p14:creationId xmlns:p14="http://schemas.microsoft.com/office/powerpoint/2010/main" val="883806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AF207F-05B3-E4C5-EC7B-614102379847}"/>
              </a:ext>
            </a:extLst>
          </p:cNvPr>
          <p:cNvSpPr>
            <a:spLocks noGrp="1"/>
          </p:cNvSpPr>
          <p:nvPr>
            <p:ph type="title"/>
          </p:nvPr>
        </p:nvSpPr>
        <p:spPr/>
        <p:txBody>
          <a:bodyPr/>
          <a:lstStyle/>
          <a:p>
            <a:pPr algn="ctr"/>
            <a:r>
              <a:rPr lang="en-CA" sz="4400" b="1" dirty="0"/>
              <a:t>Logistic Regression</a:t>
            </a:r>
          </a:p>
        </p:txBody>
      </p:sp>
    </p:spTree>
    <p:extLst>
      <p:ext uri="{BB962C8B-B14F-4D97-AF65-F5344CB8AC3E}">
        <p14:creationId xmlns:p14="http://schemas.microsoft.com/office/powerpoint/2010/main" val="139223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3" name="Text Placeholder 2">
            <a:extLst>
              <a:ext uri="{FF2B5EF4-FFF2-40B4-BE49-F238E27FC236}">
                <a16:creationId xmlns:a16="http://schemas.microsoft.com/office/drawing/2014/main" id="{7BF027DE-DDBC-95F0-23BB-95E5B3FB318C}"/>
              </a:ext>
            </a:extLst>
          </p:cNvPr>
          <p:cNvSpPr>
            <a:spLocks noGrp="1"/>
          </p:cNvSpPr>
          <p:nvPr>
            <p:ph type="body" sz="quarter" idx="10"/>
          </p:nvPr>
        </p:nvSpPr>
        <p:spPr/>
        <p:txBody>
          <a:bodyPr/>
          <a:lstStyle/>
          <a:p>
            <a:r>
              <a:rPr lang="en-CA" dirty="0"/>
              <a:t>(Multiple) Logistic Regression</a:t>
            </a:r>
          </a:p>
        </p:txBody>
      </p:sp>
      <p:sp>
        <p:nvSpPr>
          <p:cNvPr id="94" name="Google Shape;94;p14"/>
          <p:cNvSpPr txBox="1">
            <a:spLocks noGrp="1"/>
          </p:cNvSpPr>
          <p:nvPr>
            <p:ph idx="13"/>
          </p:nvPr>
        </p:nvSpPr>
        <p:spPr>
          <a:prstGeom prst="rect">
            <a:avLst/>
          </a:prstGeom>
          <a:noFill/>
          <a:ln>
            <a:noFill/>
          </a:ln>
        </p:spPr>
        <p:txBody>
          <a:bodyPr spcFirstLastPara="1" wrap="square" lIns="91425" tIns="45700" rIns="91425" bIns="45700" anchor="t" anchorCtr="0">
            <a:noAutofit/>
          </a:bodyPr>
          <a:lstStyle/>
          <a:p>
            <a:pPr>
              <a:lnSpc>
                <a:spcPct val="100000"/>
              </a:lnSpc>
            </a:pPr>
            <a:r>
              <a:rPr lang="en-US" b="0" dirty="0">
                <a:latin typeface="Segoe UI" panose="020B0502040204020203" pitchFamily="34" charset="0"/>
                <a:ea typeface="Segoe UI" panose="020B0502040204020203" pitchFamily="34" charset="0"/>
                <a:cs typeface="Segoe UI" panose="020B0502040204020203" pitchFamily="34" charset="0"/>
              </a:rPr>
              <a:t>Used when one of our output (or predicted) variables is categorical. </a:t>
            </a:r>
          </a:p>
          <a:p>
            <a:pPr lvl="1">
              <a:lnSpc>
                <a:spcPct val="100000"/>
              </a:lnSpc>
            </a:pPr>
            <a:r>
              <a:rPr lang="en-US" sz="1800" dirty="0">
                <a:latin typeface="Segoe UI" panose="020B0502040204020203" pitchFamily="34" charset="0"/>
                <a:ea typeface="Segoe UI" panose="020B0502040204020203" pitchFamily="34" charset="0"/>
                <a:cs typeface="Segoe UI" panose="020B0502040204020203" pitchFamily="34" charset="0"/>
              </a:rPr>
              <a:t>Example: predicting whether a patient has a disease present or not based on age, blood pressure and smoking habits</a:t>
            </a:r>
          </a:p>
          <a:p>
            <a:pPr>
              <a:lnSpc>
                <a:spcPct val="100000"/>
              </a:lnSpc>
            </a:pPr>
            <a:r>
              <a:rPr lang="en-US" b="0" dirty="0">
                <a:latin typeface="Segoe UI" panose="020B0502040204020203" pitchFamily="34" charset="0"/>
                <a:ea typeface="Segoe UI" panose="020B0502040204020203" pitchFamily="34" charset="0"/>
                <a:cs typeface="Segoe UI" panose="020B0502040204020203" pitchFamily="34" charset="0"/>
              </a:rPr>
              <a:t>This is pushing the limits of what Excel is designed to do. We </a:t>
            </a:r>
            <a:r>
              <a:rPr lang="en-US" b="0" i="1" dirty="0">
                <a:latin typeface="Segoe UI" panose="020B0502040204020203" pitchFamily="34" charset="0"/>
                <a:ea typeface="Segoe UI" panose="020B0502040204020203" pitchFamily="34" charset="0"/>
                <a:cs typeface="Segoe UI" panose="020B0502040204020203" pitchFamily="34" charset="0"/>
              </a:rPr>
              <a:t>can</a:t>
            </a:r>
            <a:r>
              <a:rPr lang="en-US" b="0" dirty="0">
                <a:latin typeface="Segoe UI" panose="020B0502040204020203" pitchFamily="34" charset="0"/>
                <a:ea typeface="Segoe UI" panose="020B0502040204020203" pitchFamily="34" charset="0"/>
                <a:cs typeface="Segoe UI" panose="020B0502040204020203" pitchFamily="34" charset="0"/>
              </a:rPr>
              <a:t> use the Solver add-in package in Excel to maximize the log-likelihood of a correct result, subject to a “cut-off” probability identified by the user. </a:t>
            </a:r>
          </a:p>
        </p:txBody>
      </p:sp>
      <p:sp>
        <p:nvSpPr>
          <p:cNvPr id="2" name="Slide Number Placeholder 1"/>
          <p:cNvSpPr>
            <a:spLocks noGrp="1"/>
          </p:cNvSpPr>
          <p:nvPr>
            <p:ph type="sldNum" idx="4294967295"/>
          </p:nvPr>
        </p:nvSpPr>
        <p:spPr>
          <a:xfrm>
            <a:off x="9448800" y="6356350"/>
            <a:ext cx="2743200" cy="365125"/>
          </a:xfrm>
          <a:prstGeom prst="rect">
            <a:avLst/>
          </a:prstGeom>
        </p:spPr>
        <p:txBody>
          <a:bodyPr/>
          <a:lstStyle/>
          <a:p>
            <a:pPr marL="0" lvl="0" indent="0" algn="r" rtl="0">
              <a:spcBef>
                <a:spcPts val="0"/>
              </a:spcBef>
              <a:spcAft>
                <a:spcPts val="0"/>
              </a:spcAft>
              <a:buNone/>
            </a:pPr>
            <a:fld id="{00000000-1234-1234-1234-123412341234}" type="slidenum">
              <a:rPr lang="en-US" smtClean="0"/>
              <a:t>37</a:t>
            </a:fld>
            <a:endParaRPr lang="en-US"/>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385D3C0-0FDB-4340-9B00-4BC8AE6A2DE0}"/>
                  </a:ext>
                </a:extLst>
              </p:cNvPr>
              <p:cNvSpPr txBox="1"/>
              <p:nvPr/>
            </p:nvSpPr>
            <p:spPr>
              <a:xfrm>
                <a:off x="2438400" y="4114800"/>
                <a:ext cx="6705600" cy="7903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CA" sz="2400" b="0" i="1" baseline="0" smtClean="0">
                              <a:solidFill>
                                <a:schemeClr val="dk1"/>
                              </a:solidFill>
                              <a:effectLst/>
                              <a:latin typeface="Cambria Math" panose="02040503050406030204" pitchFamily="18" charset="0"/>
                            </a:rPr>
                          </m:ctrlPr>
                        </m:funcPr>
                        <m:fName>
                          <m:r>
                            <m:rPr>
                              <m:sty m:val="p"/>
                            </m:rPr>
                            <a:rPr lang="en-CA" sz="2400" b="0" i="0" baseline="0">
                              <a:solidFill>
                                <a:schemeClr val="dk1"/>
                              </a:solidFill>
                              <a:effectLst/>
                              <a:latin typeface="Cambria Math" panose="02040503050406030204" pitchFamily="18" charset="0"/>
                            </a:rPr>
                            <m:t>ln</m:t>
                          </m:r>
                        </m:fName>
                        <m:e>
                          <m:f>
                            <m:fPr>
                              <m:ctrlPr>
                                <a:rPr lang="en-CA" sz="2400" i="1" baseline="0">
                                  <a:solidFill>
                                    <a:schemeClr val="dk1"/>
                                  </a:solidFill>
                                  <a:effectLst/>
                                  <a:latin typeface="Cambria Math" panose="02040503050406030204" pitchFamily="18" charset="0"/>
                                </a:rPr>
                              </m:ctrlPr>
                            </m:fPr>
                            <m:num>
                              <m:r>
                                <a:rPr lang="en-CA" sz="2400" b="0" i="1" baseline="0">
                                  <a:solidFill>
                                    <a:schemeClr val="dk1"/>
                                  </a:solidFill>
                                  <a:effectLst/>
                                  <a:latin typeface="Cambria Math" panose="02040503050406030204" pitchFamily="18" charset="0"/>
                                </a:rPr>
                                <m:t>𝑝</m:t>
                              </m:r>
                            </m:num>
                            <m:den>
                              <m:r>
                                <a:rPr lang="en-CA" sz="2400" b="0" i="1" baseline="0">
                                  <a:solidFill>
                                    <a:schemeClr val="dk1"/>
                                  </a:solidFill>
                                  <a:effectLst/>
                                  <a:latin typeface="Cambria Math" panose="02040503050406030204" pitchFamily="18" charset="0"/>
                                </a:rPr>
                                <m:t>(1−</m:t>
                              </m:r>
                              <m:r>
                                <a:rPr lang="en-CA" sz="2400" b="0" i="1" baseline="0">
                                  <a:solidFill>
                                    <a:schemeClr val="dk1"/>
                                  </a:solidFill>
                                  <a:effectLst/>
                                  <a:latin typeface="Cambria Math" panose="02040503050406030204" pitchFamily="18" charset="0"/>
                                </a:rPr>
                                <m:t>𝑝</m:t>
                              </m:r>
                              <m:r>
                                <a:rPr lang="en-CA" sz="2400" b="0" i="1" baseline="0">
                                  <a:solidFill>
                                    <a:schemeClr val="dk1"/>
                                  </a:solidFill>
                                  <a:effectLst/>
                                  <a:latin typeface="Cambria Math" panose="02040503050406030204" pitchFamily="18" charset="0"/>
                                </a:rPr>
                                <m:t>)</m:t>
                              </m:r>
                            </m:den>
                          </m:f>
                        </m:e>
                      </m:func>
                      <m:r>
                        <a:rPr lang="en-CA" sz="2400" b="0" i="1" baseline="0">
                          <a:latin typeface="Cambria Math" panose="02040503050406030204" pitchFamily="18" charset="0"/>
                        </a:rPr>
                        <m:t>=</m:t>
                      </m:r>
                      <m:sSub>
                        <m:sSubPr>
                          <m:ctrlPr>
                            <a:rPr lang="en-CA" sz="2400" b="0" i="1" baseline="0">
                              <a:latin typeface="Cambria Math" panose="02040503050406030204" pitchFamily="18" charset="0"/>
                            </a:rPr>
                          </m:ctrlPr>
                        </m:sSubPr>
                        <m:e>
                          <m:r>
                            <a:rPr lang="en-CA" sz="2400" b="0" i="1" baseline="0">
                              <a:latin typeface="Cambria Math" panose="02040503050406030204" pitchFamily="18" charset="0"/>
                              <a:ea typeface="Cambria Math" panose="02040503050406030204" pitchFamily="18" charset="0"/>
                            </a:rPr>
                            <m:t>𝛽</m:t>
                          </m:r>
                        </m:e>
                        <m:sub>
                          <m:r>
                            <a:rPr lang="en-CA" sz="2400" b="0" i="1" baseline="0">
                              <a:latin typeface="Cambria Math" panose="02040503050406030204" pitchFamily="18" charset="0"/>
                            </a:rPr>
                            <m:t>0</m:t>
                          </m:r>
                        </m:sub>
                      </m:sSub>
                      <m:r>
                        <a:rPr lang="en-CA" sz="2400" b="0" i="1" baseline="0">
                          <a:latin typeface="Cambria Math" panose="02040503050406030204" pitchFamily="18" charset="0"/>
                        </a:rPr>
                        <m:t>+</m:t>
                      </m:r>
                      <m:sSub>
                        <m:sSubPr>
                          <m:ctrlPr>
                            <a:rPr lang="en-CA" sz="2400" b="0" i="1" baseline="0">
                              <a:latin typeface="Cambria Math" panose="02040503050406030204" pitchFamily="18" charset="0"/>
                            </a:rPr>
                          </m:ctrlPr>
                        </m:sSubPr>
                        <m:e>
                          <m:r>
                            <a:rPr lang="en-CA" sz="2400" b="0" i="1" baseline="0">
                              <a:latin typeface="Cambria Math" panose="02040503050406030204" pitchFamily="18" charset="0"/>
                              <a:ea typeface="Cambria Math" panose="02040503050406030204" pitchFamily="18" charset="0"/>
                            </a:rPr>
                            <m:t>𝛽</m:t>
                          </m:r>
                        </m:e>
                        <m:sub>
                          <m:r>
                            <a:rPr lang="en-CA" sz="2400" b="0" i="1" baseline="0">
                              <a:latin typeface="Cambria Math" panose="02040503050406030204" pitchFamily="18" charset="0"/>
                            </a:rPr>
                            <m:t>1</m:t>
                          </m:r>
                        </m:sub>
                      </m:sSub>
                      <m:sSub>
                        <m:sSubPr>
                          <m:ctrlPr>
                            <a:rPr lang="en-CA" sz="2400" b="0" i="1" baseline="0">
                              <a:latin typeface="Cambria Math" panose="02040503050406030204" pitchFamily="18" charset="0"/>
                            </a:rPr>
                          </m:ctrlPr>
                        </m:sSubPr>
                        <m:e>
                          <m:r>
                            <a:rPr lang="en-CA" sz="2400" b="0" i="1" baseline="0">
                              <a:latin typeface="Cambria Math" panose="02040503050406030204" pitchFamily="18" charset="0"/>
                            </a:rPr>
                            <m:t>𝑥</m:t>
                          </m:r>
                        </m:e>
                        <m:sub>
                          <m:r>
                            <a:rPr lang="en-CA" sz="2400" b="0" i="1" baseline="0">
                              <a:latin typeface="Cambria Math" panose="02040503050406030204" pitchFamily="18" charset="0"/>
                            </a:rPr>
                            <m:t>1</m:t>
                          </m:r>
                        </m:sub>
                      </m:sSub>
                      <m:r>
                        <a:rPr lang="en-CA" sz="2400" b="0" i="1" baseline="0">
                          <a:latin typeface="Cambria Math" panose="02040503050406030204" pitchFamily="18" charset="0"/>
                        </a:rPr>
                        <m:t>+</m:t>
                      </m:r>
                      <m:sSub>
                        <m:sSubPr>
                          <m:ctrlPr>
                            <a:rPr lang="en-CA" sz="2400" b="0" i="1" baseline="0">
                              <a:solidFill>
                                <a:schemeClr val="dk1"/>
                              </a:solidFill>
                              <a:effectLst/>
                              <a:latin typeface="Cambria Math" panose="02040503050406030204" pitchFamily="18" charset="0"/>
                            </a:rPr>
                          </m:ctrlPr>
                        </m:sSubPr>
                        <m:e>
                          <m:r>
                            <a:rPr lang="en-CA" sz="2400" b="0" i="1" baseline="0">
                              <a:solidFill>
                                <a:schemeClr val="dk1"/>
                              </a:solidFill>
                              <a:effectLst/>
                              <a:latin typeface="Cambria Math" panose="02040503050406030204" pitchFamily="18" charset="0"/>
                            </a:rPr>
                            <m:t>𝛽</m:t>
                          </m:r>
                        </m:e>
                        <m:sub>
                          <m:r>
                            <a:rPr lang="en-CA" sz="2400" b="0" i="1" baseline="0">
                              <a:solidFill>
                                <a:schemeClr val="dk1"/>
                              </a:solidFill>
                              <a:effectLst/>
                              <a:latin typeface="Cambria Math" panose="02040503050406030204" pitchFamily="18" charset="0"/>
                            </a:rPr>
                            <m:t>2</m:t>
                          </m:r>
                        </m:sub>
                      </m:sSub>
                      <m:sSub>
                        <m:sSubPr>
                          <m:ctrlPr>
                            <a:rPr lang="en-CA" sz="2400" b="0" i="1" baseline="0">
                              <a:solidFill>
                                <a:schemeClr val="dk1"/>
                              </a:solidFill>
                              <a:effectLst/>
                              <a:latin typeface="Cambria Math" panose="02040503050406030204" pitchFamily="18" charset="0"/>
                            </a:rPr>
                          </m:ctrlPr>
                        </m:sSubPr>
                        <m:e>
                          <m:r>
                            <a:rPr lang="en-CA" sz="2400" b="0" i="1" baseline="0">
                              <a:solidFill>
                                <a:schemeClr val="dk1"/>
                              </a:solidFill>
                              <a:effectLst/>
                              <a:latin typeface="Cambria Math" panose="02040503050406030204" pitchFamily="18" charset="0"/>
                            </a:rPr>
                            <m:t>𝑥</m:t>
                          </m:r>
                        </m:e>
                        <m:sub>
                          <m:r>
                            <a:rPr lang="en-CA" sz="2400" b="0" i="1" baseline="0">
                              <a:solidFill>
                                <a:schemeClr val="dk1"/>
                              </a:solidFill>
                              <a:effectLst/>
                              <a:latin typeface="Cambria Math" panose="02040503050406030204" pitchFamily="18" charset="0"/>
                            </a:rPr>
                            <m:t>2</m:t>
                          </m:r>
                        </m:sub>
                      </m:sSub>
                      <m:r>
                        <a:rPr lang="en-CA" sz="2400" b="0" i="1" baseline="0">
                          <a:solidFill>
                            <a:schemeClr val="dk1"/>
                          </a:solidFill>
                          <a:effectLst/>
                          <a:latin typeface="Cambria Math" panose="02040503050406030204" pitchFamily="18" charset="0"/>
                        </a:rPr>
                        <m:t>+…+</m:t>
                      </m:r>
                      <m:sSub>
                        <m:sSubPr>
                          <m:ctrlPr>
                            <a:rPr lang="en-CA" sz="2400" b="0" i="1" baseline="0">
                              <a:solidFill>
                                <a:schemeClr val="dk1"/>
                              </a:solidFill>
                              <a:effectLst/>
                              <a:latin typeface="Cambria Math" panose="02040503050406030204" pitchFamily="18" charset="0"/>
                            </a:rPr>
                          </m:ctrlPr>
                        </m:sSubPr>
                        <m:e>
                          <m:r>
                            <a:rPr lang="en-CA" sz="2400" b="0" i="1" baseline="0">
                              <a:solidFill>
                                <a:schemeClr val="dk1"/>
                              </a:solidFill>
                              <a:effectLst/>
                              <a:latin typeface="Cambria Math" panose="02040503050406030204" pitchFamily="18" charset="0"/>
                            </a:rPr>
                            <m:t>𝛽</m:t>
                          </m:r>
                        </m:e>
                        <m:sub>
                          <m:r>
                            <a:rPr lang="en-CA" sz="2400" b="0" i="1" baseline="0">
                              <a:solidFill>
                                <a:schemeClr val="dk1"/>
                              </a:solidFill>
                              <a:effectLst/>
                              <a:latin typeface="Cambria Math" panose="02040503050406030204" pitchFamily="18" charset="0"/>
                            </a:rPr>
                            <m:t>𝑛</m:t>
                          </m:r>
                        </m:sub>
                      </m:sSub>
                      <m:sSub>
                        <m:sSubPr>
                          <m:ctrlPr>
                            <a:rPr lang="en-CA" sz="2400" b="0" i="1" baseline="0">
                              <a:solidFill>
                                <a:schemeClr val="dk1"/>
                              </a:solidFill>
                              <a:effectLst/>
                              <a:latin typeface="Cambria Math" panose="02040503050406030204" pitchFamily="18" charset="0"/>
                            </a:rPr>
                          </m:ctrlPr>
                        </m:sSubPr>
                        <m:e>
                          <m:r>
                            <a:rPr lang="en-CA" sz="2400" b="0" i="1" baseline="0">
                              <a:solidFill>
                                <a:schemeClr val="dk1"/>
                              </a:solidFill>
                              <a:effectLst/>
                              <a:latin typeface="Cambria Math" panose="02040503050406030204" pitchFamily="18" charset="0"/>
                            </a:rPr>
                            <m:t>𝑥</m:t>
                          </m:r>
                        </m:e>
                        <m:sub>
                          <m:r>
                            <a:rPr lang="en-CA" sz="2400" b="0" i="1" baseline="0">
                              <a:solidFill>
                                <a:schemeClr val="dk1"/>
                              </a:solidFill>
                              <a:effectLst/>
                              <a:latin typeface="Cambria Math" panose="02040503050406030204" pitchFamily="18" charset="0"/>
                            </a:rPr>
                            <m:t>𝑛</m:t>
                          </m:r>
                        </m:sub>
                      </m:sSub>
                    </m:oMath>
                  </m:oMathPara>
                </a14:m>
                <a:endParaRPr lang="en-CA" sz="2400" dirty="0"/>
              </a:p>
            </p:txBody>
          </p:sp>
        </mc:Choice>
        <mc:Fallback>
          <p:sp>
            <p:nvSpPr>
              <p:cNvPr id="10" name="TextBox 9">
                <a:extLst>
                  <a:ext uri="{FF2B5EF4-FFF2-40B4-BE49-F238E27FC236}">
                    <a16:creationId xmlns:a16="http://schemas.microsoft.com/office/drawing/2014/main" id="{6385D3C0-0FDB-4340-9B00-4BC8AE6A2DE0}"/>
                  </a:ext>
                </a:extLst>
              </p:cNvPr>
              <p:cNvSpPr txBox="1">
                <a:spLocks noRot="1" noChangeAspect="1" noMove="1" noResize="1" noEditPoints="1" noAdjustHandles="1" noChangeArrowheads="1" noChangeShapeType="1" noTextEdit="1"/>
              </p:cNvSpPr>
              <p:nvPr/>
            </p:nvSpPr>
            <p:spPr>
              <a:xfrm>
                <a:off x="2438400" y="4114800"/>
                <a:ext cx="6705600" cy="790345"/>
              </a:xfrm>
              <a:prstGeom prst="rect">
                <a:avLst/>
              </a:prstGeom>
              <a:blipFill>
                <a:blip r:embed="rId3"/>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3998568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3" name="Text Placeholder 2">
            <a:extLst>
              <a:ext uri="{FF2B5EF4-FFF2-40B4-BE49-F238E27FC236}">
                <a16:creationId xmlns:a16="http://schemas.microsoft.com/office/drawing/2014/main" id="{83F39EE3-A4D9-8495-9024-3B42B8B05027}"/>
              </a:ext>
            </a:extLst>
          </p:cNvPr>
          <p:cNvSpPr>
            <a:spLocks noGrp="1"/>
          </p:cNvSpPr>
          <p:nvPr>
            <p:ph type="body" sz="quarter" idx="10"/>
          </p:nvPr>
        </p:nvSpPr>
        <p:spPr/>
        <p:txBody>
          <a:bodyPr/>
          <a:lstStyle/>
          <a:p>
            <a:r>
              <a:rPr lang="en-CA" dirty="0"/>
              <a:t>Logistic Regression</a:t>
            </a:r>
          </a:p>
        </p:txBody>
      </p:sp>
      <p:sp>
        <p:nvSpPr>
          <p:cNvPr id="2" name="Slide Number Placeholder 1"/>
          <p:cNvSpPr>
            <a:spLocks noGrp="1"/>
          </p:cNvSpPr>
          <p:nvPr>
            <p:ph type="sldNum" idx="4294967295"/>
          </p:nvPr>
        </p:nvSpPr>
        <p:spPr>
          <a:xfrm>
            <a:off x="9448800" y="6356350"/>
            <a:ext cx="2743200" cy="365125"/>
          </a:xfrm>
          <a:prstGeom prst="rect">
            <a:avLst/>
          </a:prstGeom>
        </p:spPr>
        <p:txBody>
          <a:bodyPr/>
          <a:lstStyle/>
          <a:p>
            <a:pPr marL="0" lvl="0" indent="0" algn="r" rtl="0">
              <a:spcBef>
                <a:spcPts val="0"/>
              </a:spcBef>
              <a:spcAft>
                <a:spcPts val="0"/>
              </a:spcAft>
              <a:buNone/>
            </a:pPr>
            <a:fld id="{00000000-1234-1234-1234-123412341234}" type="slidenum">
              <a:rPr lang="en-US" smtClean="0"/>
              <a:t>38</a:t>
            </a:fld>
            <a:endParaRPr lang="en-US"/>
          </a:p>
        </p:txBody>
      </p:sp>
      <p:pic>
        <p:nvPicPr>
          <p:cNvPr id="5" name="Picture 4">
            <a:extLst>
              <a:ext uri="{FF2B5EF4-FFF2-40B4-BE49-F238E27FC236}">
                <a16:creationId xmlns:a16="http://schemas.microsoft.com/office/drawing/2014/main" id="{78A4D592-1A46-4741-A2C9-43CA7911F0B5}"/>
              </a:ext>
            </a:extLst>
          </p:cNvPr>
          <p:cNvPicPr>
            <a:picLocks noChangeAspect="1"/>
          </p:cNvPicPr>
          <p:nvPr/>
        </p:nvPicPr>
        <p:blipFill>
          <a:blip r:embed="rId3"/>
          <a:stretch>
            <a:fillRect/>
          </a:stretch>
        </p:blipFill>
        <p:spPr>
          <a:xfrm>
            <a:off x="253918" y="1700214"/>
            <a:ext cx="11938082" cy="4051653"/>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5E3623D-890B-490B-A2E3-427669E22755}"/>
                  </a:ext>
                </a:extLst>
              </p:cNvPr>
              <p:cNvSpPr txBox="1"/>
              <p:nvPr/>
            </p:nvSpPr>
            <p:spPr>
              <a:xfrm>
                <a:off x="2895600" y="1041346"/>
                <a:ext cx="6026084" cy="4994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CA" b="0" i="1" baseline="0" smtClean="0">
                              <a:solidFill>
                                <a:schemeClr val="dk1"/>
                              </a:solidFill>
                              <a:effectLst/>
                              <a:latin typeface="Cambria Math" panose="02040503050406030204" pitchFamily="18" charset="0"/>
                              <a:ea typeface="+mn-ea"/>
                              <a:cs typeface="+mn-cs"/>
                            </a:rPr>
                          </m:ctrlPr>
                        </m:funcPr>
                        <m:fName>
                          <m:r>
                            <m:rPr>
                              <m:sty m:val="p"/>
                            </m:rPr>
                            <a:rPr lang="en-CA" b="0" i="0" baseline="0">
                              <a:solidFill>
                                <a:schemeClr val="dk1"/>
                              </a:solidFill>
                              <a:effectLst/>
                              <a:latin typeface="Cambria Math" panose="02040503050406030204" pitchFamily="18" charset="0"/>
                              <a:ea typeface="+mn-ea"/>
                              <a:cs typeface="+mn-cs"/>
                            </a:rPr>
                            <m:t>ln</m:t>
                          </m:r>
                        </m:fName>
                        <m:e>
                          <m:f>
                            <m:fPr>
                              <m:ctrlPr>
                                <a:rPr lang="en-CA" i="1" baseline="0">
                                  <a:solidFill>
                                    <a:schemeClr val="dk1"/>
                                  </a:solidFill>
                                  <a:effectLst/>
                                  <a:latin typeface="Cambria Math" panose="02040503050406030204" pitchFamily="18" charset="0"/>
                                  <a:ea typeface="+mn-ea"/>
                                  <a:cs typeface="+mn-cs"/>
                                </a:rPr>
                              </m:ctrlPr>
                            </m:fPr>
                            <m:num>
                              <m:r>
                                <a:rPr lang="en-CA" b="0" i="1" baseline="0">
                                  <a:solidFill>
                                    <a:schemeClr val="dk1"/>
                                  </a:solidFill>
                                  <a:effectLst/>
                                  <a:latin typeface="Cambria Math" panose="02040503050406030204" pitchFamily="18" charset="0"/>
                                  <a:ea typeface="+mn-ea"/>
                                  <a:cs typeface="+mn-cs"/>
                                </a:rPr>
                                <m:t>𝑝</m:t>
                              </m:r>
                            </m:num>
                            <m:den>
                              <m:r>
                                <a:rPr lang="en-CA" b="0" i="1" baseline="0">
                                  <a:solidFill>
                                    <a:schemeClr val="dk1"/>
                                  </a:solidFill>
                                  <a:effectLst/>
                                  <a:latin typeface="Cambria Math" panose="02040503050406030204" pitchFamily="18" charset="0"/>
                                  <a:ea typeface="+mn-ea"/>
                                  <a:cs typeface="+mn-cs"/>
                                </a:rPr>
                                <m:t>(1−</m:t>
                              </m:r>
                              <m:r>
                                <a:rPr lang="en-CA" b="0" i="1" baseline="0">
                                  <a:solidFill>
                                    <a:schemeClr val="dk1"/>
                                  </a:solidFill>
                                  <a:effectLst/>
                                  <a:latin typeface="Cambria Math" panose="02040503050406030204" pitchFamily="18" charset="0"/>
                                  <a:ea typeface="+mn-ea"/>
                                  <a:cs typeface="+mn-cs"/>
                                </a:rPr>
                                <m:t>𝑝</m:t>
                              </m:r>
                              <m:r>
                                <a:rPr lang="en-CA" b="0" i="1" baseline="0">
                                  <a:solidFill>
                                    <a:schemeClr val="dk1"/>
                                  </a:solidFill>
                                  <a:effectLst/>
                                  <a:latin typeface="Cambria Math" panose="02040503050406030204" pitchFamily="18" charset="0"/>
                                  <a:ea typeface="+mn-ea"/>
                                  <a:cs typeface="+mn-cs"/>
                                </a:rPr>
                                <m:t>)</m:t>
                              </m:r>
                            </m:den>
                          </m:f>
                        </m:e>
                      </m:func>
                      <m:r>
                        <a:rPr lang="en-CA" sz="1800" b="0" i="1" baseline="0">
                          <a:latin typeface="Cambria Math" panose="02040503050406030204" pitchFamily="18" charset="0"/>
                        </a:rPr>
                        <m:t>=</m:t>
                      </m:r>
                      <m:sSub>
                        <m:sSubPr>
                          <m:ctrlPr>
                            <a:rPr lang="en-CA" sz="1800" b="0" i="1" baseline="0">
                              <a:latin typeface="Cambria Math" panose="02040503050406030204" pitchFamily="18" charset="0"/>
                            </a:rPr>
                          </m:ctrlPr>
                        </m:sSubPr>
                        <m:e>
                          <m:r>
                            <a:rPr lang="en-CA" sz="1800" b="0" i="1" baseline="0">
                              <a:latin typeface="Cambria Math" panose="02040503050406030204" pitchFamily="18" charset="0"/>
                              <a:ea typeface="Cambria Math" panose="02040503050406030204" pitchFamily="18" charset="0"/>
                            </a:rPr>
                            <m:t>𝛽</m:t>
                          </m:r>
                        </m:e>
                        <m:sub>
                          <m:r>
                            <a:rPr lang="en-CA" sz="1800" b="0" i="1" baseline="0">
                              <a:latin typeface="Cambria Math" panose="02040503050406030204" pitchFamily="18" charset="0"/>
                            </a:rPr>
                            <m:t>0</m:t>
                          </m:r>
                        </m:sub>
                      </m:sSub>
                      <m:r>
                        <a:rPr lang="en-CA" sz="1800" b="0" i="1" baseline="0">
                          <a:latin typeface="Cambria Math" panose="02040503050406030204" pitchFamily="18" charset="0"/>
                        </a:rPr>
                        <m:t>+</m:t>
                      </m:r>
                      <m:sSub>
                        <m:sSubPr>
                          <m:ctrlPr>
                            <a:rPr lang="en-CA" sz="1800" b="0" i="1" baseline="0">
                              <a:latin typeface="Cambria Math" panose="02040503050406030204" pitchFamily="18" charset="0"/>
                            </a:rPr>
                          </m:ctrlPr>
                        </m:sSubPr>
                        <m:e>
                          <m:r>
                            <a:rPr lang="en-CA" sz="1800" b="0" i="1" baseline="0">
                              <a:latin typeface="Cambria Math" panose="02040503050406030204" pitchFamily="18" charset="0"/>
                              <a:ea typeface="Cambria Math" panose="02040503050406030204" pitchFamily="18" charset="0"/>
                            </a:rPr>
                            <m:t>𝛽</m:t>
                          </m:r>
                        </m:e>
                        <m:sub>
                          <m:r>
                            <a:rPr lang="en-CA" sz="1800" b="0" i="1" baseline="0">
                              <a:latin typeface="Cambria Math" panose="02040503050406030204" pitchFamily="18" charset="0"/>
                            </a:rPr>
                            <m:t>1</m:t>
                          </m:r>
                        </m:sub>
                      </m:sSub>
                      <m:sSub>
                        <m:sSubPr>
                          <m:ctrlPr>
                            <a:rPr lang="en-CA" sz="1800" b="0" i="1" baseline="0">
                              <a:latin typeface="Cambria Math" panose="02040503050406030204" pitchFamily="18" charset="0"/>
                            </a:rPr>
                          </m:ctrlPr>
                        </m:sSubPr>
                        <m:e>
                          <m:r>
                            <a:rPr lang="en-CA" sz="1800" b="0" i="1" baseline="0">
                              <a:latin typeface="Cambria Math" panose="02040503050406030204" pitchFamily="18" charset="0"/>
                            </a:rPr>
                            <m:t>𝑥</m:t>
                          </m:r>
                        </m:e>
                        <m:sub>
                          <m:r>
                            <a:rPr lang="en-CA" sz="1800" b="0" i="1" baseline="0">
                              <a:latin typeface="Cambria Math" panose="02040503050406030204" pitchFamily="18" charset="0"/>
                            </a:rPr>
                            <m:t>1</m:t>
                          </m:r>
                        </m:sub>
                      </m:sSub>
                      <m:r>
                        <a:rPr lang="en-CA" sz="1800" b="0" i="1" baseline="0">
                          <a:latin typeface="Cambria Math" panose="02040503050406030204" pitchFamily="18" charset="0"/>
                        </a:rPr>
                        <m:t>+</m:t>
                      </m:r>
                      <m:sSub>
                        <m:sSubPr>
                          <m:ctrlPr>
                            <a:rPr lang="en-CA" sz="1800" b="0" i="1" baseline="0">
                              <a:solidFill>
                                <a:schemeClr val="dk1"/>
                              </a:solidFill>
                              <a:effectLst/>
                              <a:latin typeface="Cambria Math" panose="02040503050406030204" pitchFamily="18" charset="0"/>
                              <a:ea typeface="+mn-ea"/>
                              <a:cs typeface="+mn-cs"/>
                            </a:rPr>
                          </m:ctrlPr>
                        </m:sSubPr>
                        <m:e>
                          <m:r>
                            <a:rPr lang="en-CA" sz="1800" b="0" i="1" baseline="0">
                              <a:solidFill>
                                <a:schemeClr val="dk1"/>
                              </a:solidFill>
                              <a:effectLst/>
                              <a:latin typeface="Cambria Math" panose="02040503050406030204" pitchFamily="18" charset="0"/>
                              <a:ea typeface="+mn-ea"/>
                              <a:cs typeface="+mn-cs"/>
                            </a:rPr>
                            <m:t>𝛽</m:t>
                          </m:r>
                        </m:e>
                        <m:sub>
                          <m:r>
                            <a:rPr lang="en-CA" sz="1800" b="0" i="1" baseline="0">
                              <a:solidFill>
                                <a:schemeClr val="dk1"/>
                              </a:solidFill>
                              <a:effectLst/>
                              <a:latin typeface="Cambria Math" panose="02040503050406030204" pitchFamily="18" charset="0"/>
                              <a:ea typeface="+mn-ea"/>
                              <a:cs typeface="+mn-cs"/>
                            </a:rPr>
                            <m:t>2</m:t>
                          </m:r>
                        </m:sub>
                      </m:sSub>
                      <m:sSub>
                        <m:sSubPr>
                          <m:ctrlPr>
                            <a:rPr lang="en-CA" sz="1800" b="0" i="1" baseline="0">
                              <a:solidFill>
                                <a:schemeClr val="dk1"/>
                              </a:solidFill>
                              <a:effectLst/>
                              <a:latin typeface="Cambria Math" panose="02040503050406030204" pitchFamily="18" charset="0"/>
                              <a:ea typeface="+mn-ea"/>
                              <a:cs typeface="+mn-cs"/>
                            </a:rPr>
                          </m:ctrlPr>
                        </m:sSubPr>
                        <m:e>
                          <m:r>
                            <a:rPr lang="en-CA" sz="1800" b="0" i="1" baseline="0">
                              <a:solidFill>
                                <a:schemeClr val="dk1"/>
                              </a:solidFill>
                              <a:effectLst/>
                              <a:latin typeface="Cambria Math" panose="02040503050406030204" pitchFamily="18" charset="0"/>
                              <a:ea typeface="+mn-ea"/>
                              <a:cs typeface="+mn-cs"/>
                            </a:rPr>
                            <m:t>𝑥</m:t>
                          </m:r>
                        </m:e>
                        <m:sub>
                          <m:r>
                            <a:rPr lang="en-CA" sz="1800" b="0" i="1" baseline="0">
                              <a:solidFill>
                                <a:schemeClr val="dk1"/>
                              </a:solidFill>
                              <a:effectLst/>
                              <a:latin typeface="Cambria Math" panose="02040503050406030204" pitchFamily="18" charset="0"/>
                              <a:ea typeface="+mn-ea"/>
                              <a:cs typeface="+mn-cs"/>
                            </a:rPr>
                            <m:t>2</m:t>
                          </m:r>
                        </m:sub>
                      </m:sSub>
                      <m:r>
                        <a:rPr lang="en-CA" sz="1800" b="0" i="1" baseline="0">
                          <a:solidFill>
                            <a:schemeClr val="dk1"/>
                          </a:solidFill>
                          <a:effectLst/>
                          <a:latin typeface="Cambria Math" panose="02040503050406030204" pitchFamily="18" charset="0"/>
                          <a:ea typeface="+mn-ea"/>
                          <a:cs typeface="+mn-cs"/>
                        </a:rPr>
                        <m:t>+</m:t>
                      </m:r>
                      <m:sSub>
                        <m:sSubPr>
                          <m:ctrlPr>
                            <a:rPr lang="en-CA" sz="1800" i="1">
                              <a:solidFill>
                                <a:schemeClr val="dk1"/>
                              </a:solidFill>
                              <a:latin typeface="Cambria Math" panose="02040503050406030204" pitchFamily="18" charset="0"/>
                            </a:rPr>
                          </m:ctrlPr>
                        </m:sSubPr>
                        <m:e>
                          <m:r>
                            <a:rPr lang="en-CA" sz="1800" i="1">
                              <a:solidFill>
                                <a:schemeClr val="dk1"/>
                              </a:solidFill>
                              <a:latin typeface="Cambria Math" panose="02040503050406030204" pitchFamily="18" charset="0"/>
                            </a:rPr>
                            <m:t>𝛽</m:t>
                          </m:r>
                        </m:e>
                        <m:sub>
                          <m:r>
                            <a:rPr lang="en-CA" sz="1800" b="0" i="1" smtClean="0">
                              <a:solidFill>
                                <a:schemeClr val="dk1"/>
                              </a:solidFill>
                              <a:latin typeface="Cambria Math" panose="02040503050406030204" pitchFamily="18" charset="0"/>
                            </a:rPr>
                            <m:t>3</m:t>
                          </m:r>
                        </m:sub>
                      </m:sSub>
                      <m:sSub>
                        <m:sSubPr>
                          <m:ctrlPr>
                            <a:rPr lang="en-CA" sz="1800" i="1">
                              <a:solidFill>
                                <a:schemeClr val="dk1"/>
                              </a:solidFill>
                              <a:latin typeface="Cambria Math" panose="02040503050406030204" pitchFamily="18" charset="0"/>
                            </a:rPr>
                          </m:ctrlPr>
                        </m:sSubPr>
                        <m:e>
                          <m:r>
                            <a:rPr lang="en-CA" sz="1800" i="1">
                              <a:solidFill>
                                <a:schemeClr val="dk1"/>
                              </a:solidFill>
                              <a:latin typeface="Cambria Math" panose="02040503050406030204" pitchFamily="18" charset="0"/>
                            </a:rPr>
                            <m:t>𝑥</m:t>
                          </m:r>
                        </m:e>
                        <m:sub>
                          <m:r>
                            <a:rPr lang="en-CA" sz="1800" b="0" i="1" smtClean="0">
                              <a:solidFill>
                                <a:schemeClr val="dk1"/>
                              </a:solidFill>
                              <a:latin typeface="Cambria Math" panose="02040503050406030204" pitchFamily="18" charset="0"/>
                            </a:rPr>
                            <m:t>3</m:t>
                          </m:r>
                        </m:sub>
                      </m:sSub>
                    </m:oMath>
                  </m:oMathPara>
                </a14:m>
                <a:endParaRPr lang="en-CA" sz="1800" dirty="0"/>
              </a:p>
            </p:txBody>
          </p:sp>
        </mc:Choice>
        <mc:Fallback>
          <p:sp>
            <p:nvSpPr>
              <p:cNvPr id="11" name="TextBox 10">
                <a:extLst>
                  <a:ext uri="{FF2B5EF4-FFF2-40B4-BE49-F238E27FC236}">
                    <a16:creationId xmlns:a16="http://schemas.microsoft.com/office/drawing/2014/main" id="{F5E3623D-890B-490B-A2E3-427669E22755}"/>
                  </a:ext>
                </a:extLst>
              </p:cNvPr>
              <p:cNvSpPr txBox="1">
                <a:spLocks noRot="1" noChangeAspect="1" noMove="1" noResize="1" noEditPoints="1" noAdjustHandles="1" noChangeArrowheads="1" noChangeShapeType="1" noTextEdit="1"/>
              </p:cNvSpPr>
              <p:nvPr/>
            </p:nvSpPr>
            <p:spPr>
              <a:xfrm>
                <a:off x="2895600" y="1041346"/>
                <a:ext cx="6026084" cy="499496"/>
              </a:xfrm>
              <a:prstGeom prst="rect">
                <a:avLst/>
              </a:prstGeom>
              <a:blipFill>
                <a:blip r:embed="rId4"/>
                <a:stretch>
                  <a:fillRect b="-13415"/>
                </a:stretch>
              </a:blipFill>
            </p:spPr>
            <p:txBody>
              <a:bodyPr/>
              <a:lstStyle/>
              <a:p>
                <a:r>
                  <a:rPr lang="en-CA">
                    <a:noFill/>
                  </a:rPr>
                  <a:t> </a:t>
                </a:r>
              </a:p>
            </p:txBody>
          </p:sp>
        </mc:Fallback>
      </mc:AlternateContent>
    </p:spTree>
    <p:extLst>
      <p:ext uri="{BB962C8B-B14F-4D97-AF65-F5344CB8AC3E}">
        <p14:creationId xmlns:p14="http://schemas.microsoft.com/office/powerpoint/2010/main" val="3867787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3" name="Text Placeholder 2">
            <a:extLst>
              <a:ext uri="{FF2B5EF4-FFF2-40B4-BE49-F238E27FC236}">
                <a16:creationId xmlns:a16="http://schemas.microsoft.com/office/drawing/2014/main" id="{02F0C362-CD1C-8553-EB5D-EE19E2863E26}"/>
              </a:ext>
            </a:extLst>
          </p:cNvPr>
          <p:cNvSpPr>
            <a:spLocks noGrp="1"/>
          </p:cNvSpPr>
          <p:nvPr>
            <p:ph type="body" sz="quarter" idx="10"/>
          </p:nvPr>
        </p:nvSpPr>
        <p:spPr/>
        <p:txBody>
          <a:bodyPr/>
          <a:lstStyle/>
          <a:p>
            <a:r>
              <a:rPr lang="en-CA" dirty="0"/>
              <a:t>Logistic Regression</a:t>
            </a:r>
          </a:p>
        </p:txBody>
      </p:sp>
      <p:sp>
        <p:nvSpPr>
          <p:cNvPr id="10" name="Google Shape;94;p14">
            <a:extLst>
              <a:ext uri="{FF2B5EF4-FFF2-40B4-BE49-F238E27FC236}">
                <a16:creationId xmlns:a16="http://schemas.microsoft.com/office/drawing/2014/main" id="{7A9C8A79-752E-4394-86C5-DC5493417BBC}"/>
              </a:ext>
            </a:extLst>
          </p:cNvPr>
          <p:cNvSpPr txBox="1">
            <a:spLocks noGrp="1"/>
          </p:cNvSpPr>
          <p:nvPr>
            <p:ph idx="13"/>
          </p:nvPr>
        </p:nvSpPr>
        <p:spPr>
          <a:xfrm>
            <a:off x="735624" y="1056382"/>
            <a:ext cx="10618176" cy="457200"/>
          </a:xfrm>
          <a:prstGeom prst="rect">
            <a:avLst/>
          </a:prstGeom>
          <a:noFill/>
          <a:ln>
            <a:noFill/>
          </a:ln>
        </p:spPr>
        <p:txBody>
          <a:bodyPr spcFirstLastPara="1" wrap="square" lIns="91425" tIns="45700" rIns="91425" bIns="45700" anchor="t" anchorCtr="0">
            <a:noAutofit/>
          </a:bodyPr>
          <a:lstStyle/>
          <a:p>
            <a:pPr marL="50800" indent="0">
              <a:lnSpc>
                <a:spcPct val="100000"/>
              </a:lnSpc>
              <a:buNone/>
            </a:pPr>
            <a:r>
              <a:rPr lang="en-US" sz="2000" b="0" dirty="0">
                <a:latin typeface="Segoe UI" panose="020B0502040204020203" pitchFamily="34" charset="0"/>
                <a:ea typeface="Segoe UI" panose="020B0502040204020203" pitchFamily="34" charset="0"/>
                <a:cs typeface="Segoe UI" panose="020B0502040204020203" pitchFamily="34" charset="0"/>
              </a:rPr>
              <a:t>Recoding the binary yes/no predicted variable into a numerical 0/1 variable is very easy in SPSS (point-and-click interface). </a:t>
            </a:r>
          </a:p>
        </p:txBody>
      </p:sp>
      <p:sp>
        <p:nvSpPr>
          <p:cNvPr id="2" name="Slide Number Placeholder 1"/>
          <p:cNvSpPr>
            <a:spLocks noGrp="1"/>
          </p:cNvSpPr>
          <p:nvPr>
            <p:ph type="sldNum" idx="4294967295"/>
          </p:nvPr>
        </p:nvSpPr>
        <p:spPr>
          <a:xfrm>
            <a:off x="9448800" y="6356350"/>
            <a:ext cx="2743200" cy="365125"/>
          </a:xfrm>
          <a:prstGeom prst="rect">
            <a:avLst/>
          </a:prstGeom>
        </p:spPr>
        <p:txBody>
          <a:bodyPr/>
          <a:lstStyle/>
          <a:p>
            <a:pPr marL="0" lvl="0" indent="0" algn="r" rtl="0">
              <a:spcBef>
                <a:spcPts val="0"/>
              </a:spcBef>
              <a:spcAft>
                <a:spcPts val="0"/>
              </a:spcAft>
              <a:buNone/>
            </a:pPr>
            <a:fld id="{00000000-1234-1234-1234-123412341234}" type="slidenum">
              <a:rPr lang="en-US" smtClean="0"/>
              <a:t>39</a:t>
            </a:fld>
            <a:endParaRPr lang="en-US"/>
          </a:p>
        </p:txBody>
      </p:sp>
      <p:pic>
        <p:nvPicPr>
          <p:cNvPr id="6" name="Picture 5">
            <a:extLst>
              <a:ext uri="{FF2B5EF4-FFF2-40B4-BE49-F238E27FC236}">
                <a16:creationId xmlns:a16="http://schemas.microsoft.com/office/drawing/2014/main" id="{A8E47766-5260-4E68-BE7E-E6D7D8C5F828}"/>
              </a:ext>
            </a:extLst>
          </p:cNvPr>
          <p:cNvPicPr>
            <a:picLocks noChangeAspect="1"/>
          </p:cNvPicPr>
          <p:nvPr/>
        </p:nvPicPr>
        <p:blipFill rotWithShape="1">
          <a:blip r:embed="rId3"/>
          <a:srcRect l="30120" t="26349" r="29374" b="31217"/>
          <a:stretch/>
        </p:blipFill>
        <p:spPr>
          <a:xfrm>
            <a:off x="1828800" y="2093425"/>
            <a:ext cx="6250215" cy="3683081"/>
          </a:xfrm>
          <a:prstGeom prst="rect">
            <a:avLst/>
          </a:prstGeom>
        </p:spPr>
      </p:pic>
    </p:spTree>
    <p:extLst>
      <p:ext uri="{BB962C8B-B14F-4D97-AF65-F5344CB8AC3E}">
        <p14:creationId xmlns:p14="http://schemas.microsoft.com/office/powerpoint/2010/main" val="2872715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86FAB0-F029-4C1B-377D-437D3913B853}"/>
              </a:ext>
            </a:extLst>
          </p:cNvPr>
          <p:cNvSpPr>
            <a:spLocks noGrp="1"/>
          </p:cNvSpPr>
          <p:nvPr>
            <p:ph type="body" sz="quarter" idx="10"/>
          </p:nvPr>
        </p:nvSpPr>
        <p:spPr/>
        <p:txBody>
          <a:bodyPr/>
          <a:lstStyle/>
          <a:p>
            <a:r>
              <a:rPr lang="en-CA" dirty="0"/>
              <a:t>Linear Regression</a:t>
            </a:r>
          </a:p>
        </p:txBody>
      </p:sp>
      <p:sp>
        <p:nvSpPr>
          <p:cNvPr id="6" name="Slide Number Placeholder 5"/>
          <p:cNvSpPr>
            <a:spLocks noGrp="1"/>
          </p:cNvSpPr>
          <p:nvPr>
            <p:ph type="sldNum" sz="quarter" idx="4294967295"/>
          </p:nvPr>
        </p:nvSpPr>
        <p:spPr>
          <a:xfrm>
            <a:off x="11642725" y="4662488"/>
            <a:ext cx="549275" cy="393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rgbClr val="FFFFFF"/>
                </a:solidFill>
                <a:latin typeface="Roboto Medium"/>
                <a:ea typeface="Roboto Medium"/>
                <a:cs typeface="Roboto Medium"/>
                <a:sym typeface="Roboto Medium"/>
              </a:defRPr>
            </a:lvl1pPr>
            <a:lvl2pPr marR="0" lvl="1" algn="ctr" rtl="0">
              <a:lnSpc>
                <a:spcPct val="100000"/>
              </a:lnSpc>
              <a:spcBef>
                <a:spcPts val="0"/>
              </a:spcBef>
              <a:spcAft>
                <a:spcPts val="0"/>
              </a:spcAft>
              <a:buClr>
                <a:srgbClr val="000000"/>
              </a:buClr>
              <a:buFont typeface="Arial"/>
              <a:buNone/>
              <a:defRPr sz="1400" b="0" i="0" u="none" strike="noStrike" cap="none">
                <a:solidFill>
                  <a:srgbClr val="FFFFFF"/>
                </a:solidFill>
                <a:latin typeface="Roboto Medium"/>
                <a:ea typeface="Roboto Medium"/>
                <a:cs typeface="Roboto Medium"/>
                <a:sym typeface="Roboto Medium"/>
              </a:defRPr>
            </a:lvl2pPr>
            <a:lvl3pPr marR="0" lvl="2" algn="ctr" rtl="0">
              <a:lnSpc>
                <a:spcPct val="100000"/>
              </a:lnSpc>
              <a:spcBef>
                <a:spcPts val="0"/>
              </a:spcBef>
              <a:spcAft>
                <a:spcPts val="0"/>
              </a:spcAft>
              <a:buClr>
                <a:srgbClr val="000000"/>
              </a:buClr>
              <a:buFont typeface="Arial"/>
              <a:buNone/>
              <a:defRPr sz="1400" b="0" i="0" u="none" strike="noStrike" cap="none">
                <a:solidFill>
                  <a:srgbClr val="FFFFFF"/>
                </a:solidFill>
                <a:latin typeface="Roboto Medium"/>
                <a:ea typeface="Roboto Medium"/>
                <a:cs typeface="Roboto Medium"/>
                <a:sym typeface="Roboto Medium"/>
              </a:defRPr>
            </a:lvl3pPr>
            <a:lvl4pPr marR="0" lvl="3" algn="ctr" rtl="0">
              <a:lnSpc>
                <a:spcPct val="100000"/>
              </a:lnSpc>
              <a:spcBef>
                <a:spcPts val="0"/>
              </a:spcBef>
              <a:spcAft>
                <a:spcPts val="0"/>
              </a:spcAft>
              <a:buClr>
                <a:srgbClr val="000000"/>
              </a:buClr>
              <a:buFont typeface="Arial"/>
              <a:buNone/>
              <a:defRPr sz="1400" b="0" i="0" u="none" strike="noStrike" cap="none">
                <a:solidFill>
                  <a:srgbClr val="FFFFFF"/>
                </a:solidFill>
                <a:latin typeface="Roboto Medium"/>
                <a:ea typeface="Roboto Medium"/>
                <a:cs typeface="Roboto Medium"/>
                <a:sym typeface="Roboto Medium"/>
              </a:defRPr>
            </a:lvl4pPr>
            <a:lvl5pPr marR="0" lvl="4" algn="ctr" rtl="0">
              <a:lnSpc>
                <a:spcPct val="100000"/>
              </a:lnSpc>
              <a:spcBef>
                <a:spcPts val="0"/>
              </a:spcBef>
              <a:spcAft>
                <a:spcPts val="0"/>
              </a:spcAft>
              <a:buClr>
                <a:srgbClr val="000000"/>
              </a:buClr>
              <a:buFont typeface="Arial"/>
              <a:buNone/>
              <a:defRPr sz="1400" b="0" i="0" u="none" strike="noStrike" cap="none">
                <a:solidFill>
                  <a:srgbClr val="FFFFFF"/>
                </a:solidFill>
                <a:latin typeface="Roboto Medium"/>
                <a:ea typeface="Roboto Medium"/>
                <a:cs typeface="Roboto Medium"/>
                <a:sym typeface="Roboto Medium"/>
              </a:defRPr>
            </a:lvl5pPr>
            <a:lvl6pPr marR="0" lvl="5" algn="ctr" rtl="0">
              <a:lnSpc>
                <a:spcPct val="100000"/>
              </a:lnSpc>
              <a:spcBef>
                <a:spcPts val="0"/>
              </a:spcBef>
              <a:spcAft>
                <a:spcPts val="0"/>
              </a:spcAft>
              <a:buClr>
                <a:srgbClr val="000000"/>
              </a:buClr>
              <a:buFont typeface="Arial"/>
              <a:buNone/>
              <a:defRPr sz="1400" b="0" i="0" u="none" strike="noStrike" cap="none">
                <a:solidFill>
                  <a:srgbClr val="FFFFFF"/>
                </a:solidFill>
                <a:latin typeface="Roboto Medium"/>
                <a:ea typeface="Roboto Medium"/>
                <a:cs typeface="Roboto Medium"/>
                <a:sym typeface="Roboto Medium"/>
              </a:defRPr>
            </a:lvl6pPr>
            <a:lvl7pPr marR="0" lvl="6" algn="ctr" rtl="0">
              <a:lnSpc>
                <a:spcPct val="100000"/>
              </a:lnSpc>
              <a:spcBef>
                <a:spcPts val="0"/>
              </a:spcBef>
              <a:spcAft>
                <a:spcPts val="0"/>
              </a:spcAft>
              <a:buClr>
                <a:srgbClr val="000000"/>
              </a:buClr>
              <a:buFont typeface="Arial"/>
              <a:buNone/>
              <a:defRPr sz="1400" b="0" i="0" u="none" strike="noStrike" cap="none">
                <a:solidFill>
                  <a:srgbClr val="FFFFFF"/>
                </a:solidFill>
                <a:latin typeface="Roboto Medium"/>
                <a:ea typeface="Roboto Medium"/>
                <a:cs typeface="Roboto Medium"/>
                <a:sym typeface="Roboto Medium"/>
              </a:defRPr>
            </a:lvl7pPr>
            <a:lvl8pPr marR="0" lvl="7" algn="ctr" rtl="0">
              <a:lnSpc>
                <a:spcPct val="100000"/>
              </a:lnSpc>
              <a:spcBef>
                <a:spcPts val="0"/>
              </a:spcBef>
              <a:spcAft>
                <a:spcPts val="0"/>
              </a:spcAft>
              <a:buClr>
                <a:srgbClr val="000000"/>
              </a:buClr>
              <a:buFont typeface="Arial"/>
              <a:buNone/>
              <a:defRPr sz="1400" b="0" i="0" u="none" strike="noStrike" cap="none">
                <a:solidFill>
                  <a:srgbClr val="FFFFFF"/>
                </a:solidFill>
                <a:latin typeface="Roboto Medium"/>
                <a:ea typeface="Roboto Medium"/>
                <a:cs typeface="Roboto Medium"/>
                <a:sym typeface="Roboto Medium"/>
              </a:defRPr>
            </a:lvl8pPr>
            <a:lvl9pPr marR="0" lvl="8" algn="ctr" rtl="0">
              <a:lnSpc>
                <a:spcPct val="100000"/>
              </a:lnSpc>
              <a:spcBef>
                <a:spcPts val="0"/>
              </a:spcBef>
              <a:spcAft>
                <a:spcPts val="0"/>
              </a:spcAft>
              <a:buClr>
                <a:srgbClr val="000000"/>
              </a:buClr>
              <a:buFont typeface="Arial"/>
              <a:buNone/>
              <a:defRPr sz="1400" b="0" i="0" u="none" strike="noStrike" cap="none">
                <a:solidFill>
                  <a:srgbClr val="FFFFFF"/>
                </a:solidFill>
                <a:latin typeface="Roboto Medium"/>
                <a:ea typeface="Roboto Medium"/>
                <a:cs typeface="Roboto Medium"/>
                <a:sym typeface="Roboto Medium"/>
              </a:defRPr>
            </a:lvl9pPr>
          </a:lstStyle>
          <a:p>
            <a:fld id="{00000000-1234-1234-1234-123412341234}" type="slidenum">
              <a:rPr lang="en-GB" smtClean="0"/>
              <a:pPr/>
              <a:t>4</a:t>
            </a:fld>
            <a:endParaRPr lang="en-CA" dirty="0"/>
          </a:p>
        </p:txBody>
      </p:sp>
      <p:sp>
        <p:nvSpPr>
          <p:cNvPr id="5" name="TextBox 4"/>
          <p:cNvSpPr txBox="1"/>
          <p:nvPr/>
        </p:nvSpPr>
        <p:spPr>
          <a:xfrm>
            <a:off x="415602" y="1454849"/>
            <a:ext cx="11360799" cy="1200329"/>
          </a:xfrm>
          <a:prstGeom prst="rect">
            <a:avLst/>
          </a:prstGeom>
          <a:noFill/>
        </p:spPr>
        <p:txBody>
          <a:bodyPr wrap="square" rtlCol="0">
            <a:spAutoFit/>
          </a:bodyPr>
          <a:lstStyle/>
          <a:p>
            <a:r>
              <a:rPr lang="en-CA" sz="2400" dirty="0"/>
              <a:t>…but realistically no one does that. It is tedious even on small data sets. There is an easier way. I can start by drawing out data as a scatter chart (or “scatter plot” or “scattergram”) in Excel.   </a:t>
            </a:r>
          </a:p>
        </p:txBody>
      </p:sp>
      <p:graphicFrame>
        <p:nvGraphicFramePr>
          <p:cNvPr id="9" name="Chart 8"/>
          <p:cNvGraphicFramePr>
            <a:graphicFrameLocks/>
          </p:cNvGraphicFramePr>
          <p:nvPr/>
        </p:nvGraphicFramePr>
        <p:xfrm>
          <a:off x="3287688" y="3092918"/>
          <a:ext cx="5256584" cy="31443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04228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3" name="Text Placeholder 2">
            <a:extLst>
              <a:ext uri="{FF2B5EF4-FFF2-40B4-BE49-F238E27FC236}">
                <a16:creationId xmlns:a16="http://schemas.microsoft.com/office/drawing/2014/main" id="{3294F704-8180-28B1-280B-7300B478DDE5}"/>
              </a:ext>
            </a:extLst>
          </p:cNvPr>
          <p:cNvSpPr>
            <a:spLocks noGrp="1"/>
          </p:cNvSpPr>
          <p:nvPr>
            <p:ph type="body" sz="quarter" idx="10"/>
          </p:nvPr>
        </p:nvSpPr>
        <p:spPr/>
        <p:txBody>
          <a:bodyPr/>
          <a:lstStyle/>
          <a:p>
            <a:r>
              <a:rPr lang="en-CA" dirty="0"/>
              <a:t>Logistic Regression</a:t>
            </a:r>
          </a:p>
        </p:txBody>
      </p:sp>
      <p:sp>
        <p:nvSpPr>
          <p:cNvPr id="10" name="Google Shape;94;p14">
            <a:extLst>
              <a:ext uri="{FF2B5EF4-FFF2-40B4-BE49-F238E27FC236}">
                <a16:creationId xmlns:a16="http://schemas.microsoft.com/office/drawing/2014/main" id="{7A9C8A79-752E-4394-86C5-DC5493417BBC}"/>
              </a:ext>
            </a:extLst>
          </p:cNvPr>
          <p:cNvSpPr txBox="1">
            <a:spLocks noGrp="1"/>
          </p:cNvSpPr>
          <p:nvPr>
            <p:ph idx="13"/>
          </p:nvPr>
        </p:nvSpPr>
        <p:spPr>
          <a:xfrm>
            <a:off x="1081091" y="2590800"/>
            <a:ext cx="3150576" cy="457200"/>
          </a:xfrm>
          <a:prstGeom prst="rect">
            <a:avLst/>
          </a:prstGeom>
          <a:noFill/>
          <a:ln>
            <a:noFill/>
          </a:ln>
        </p:spPr>
        <p:txBody>
          <a:bodyPr spcFirstLastPara="1" wrap="square" lIns="91425" tIns="45700" rIns="91425" bIns="45700" anchor="t" anchorCtr="0">
            <a:noAutofit/>
          </a:bodyPr>
          <a:lstStyle/>
          <a:p>
            <a:pPr marL="50800" indent="0">
              <a:lnSpc>
                <a:spcPct val="100000"/>
              </a:lnSpc>
              <a:buNone/>
            </a:pPr>
            <a:r>
              <a:rPr lang="en-US" sz="2000" b="0" dirty="0">
                <a:latin typeface="Segoe UI" panose="020B0502040204020203" pitchFamily="34" charset="0"/>
                <a:ea typeface="Segoe UI" panose="020B0502040204020203" pitchFamily="34" charset="0"/>
                <a:cs typeface="Segoe UI" panose="020B0502040204020203" pitchFamily="34" charset="0"/>
              </a:rPr>
              <a:t>Then simply select “Binary” Logistic from the Analyze-Regression drop-down menu…</a:t>
            </a:r>
          </a:p>
        </p:txBody>
      </p:sp>
      <p:sp>
        <p:nvSpPr>
          <p:cNvPr id="2" name="Slide Number Placeholder 1"/>
          <p:cNvSpPr>
            <a:spLocks noGrp="1"/>
          </p:cNvSpPr>
          <p:nvPr>
            <p:ph type="sldNum" idx="4294967295"/>
          </p:nvPr>
        </p:nvSpPr>
        <p:spPr>
          <a:xfrm>
            <a:off x="9448800" y="6356350"/>
            <a:ext cx="2743200" cy="365125"/>
          </a:xfrm>
          <a:prstGeom prst="rect">
            <a:avLst/>
          </a:prstGeom>
        </p:spPr>
        <p:txBody>
          <a:bodyPr/>
          <a:lstStyle/>
          <a:p>
            <a:pPr marL="0" lvl="0" indent="0" algn="r" rtl="0">
              <a:spcBef>
                <a:spcPts val="0"/>
              </a:spcBef>
              <a:spcAft>
                <a:spcPts val="0"/>
              </a:spcAft>
              <a:buNone/>
            </a:pPr>
            <a:fld id="{00000000-1234-1234-1234-123412341234}" type="slidenum">
              <a:rPr lang="en-US" smtClean="0"/>
              <a:t>40</a:t>
            </a:fld>
            <a:endParaRPr lang="en-US"/>
          </a:p>
        </p:txBody>
      </p:sp>
      <p:pic>
        <p:nvPicPr>
          <p:cNvPr id="4" name="Picture 3">
            <a:extLst>
              <a:ext uri="{FF2B5EF4-FFF2-40B4-BE49-F238E27FC236}">
                <a16:creationId xmlns:a16="http://schemas.microsoft.com/office/drawing/2014/main" id="{19625DA7-A9AD-4103-97F2-8FCDD47C9483}"/>
              </a:ext>
            </a:extLst>
          </p:cNvPr>
          <p:cNvPicPr>
            <a:picLocks noChangeAspect="1"/>
          </p:cNvPicPr>
          <p:nvPr/>
        </p:nvPicPr>
        <p:blipFill rotWithShape="1">
          <a:blip r:embed="rId3"/>
          <a:srcRect r="53214" b="4491"/>
          <a:stretch/>
        </p:blipFill>
        <p:spPr>
          <a:xfrm>
            <a:off x="5181600" y="1356682"/>
            <a:ext cx="4354021" cy="4999668"/>
          </a:xfrm>
          <a:prstGeom prst="rect">
            <a:avLst/>
          </a:prstGeom>
        </p:spPr>
      </p:pic>
    </p:spTree>
    <p:extLst>
      <p:ext uri="{BB962C8B-B14F-4D97-AF65-F5344CB8AC3E}">
        <p14:creationId xmlns:p14="http://schemas.microsoft.com/office/powerpoint/2010/main" val="276625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3" name="Text Placeholder 2">
            <a:extLst>
              <a:ext uri="{FF2B5EF4-FFF2-40B4-BE49-F238E27FC236}">
                <a16:creationId xmlns:a16="http://schemas.microsoft.com/office/drawing/2014/main" id="{3B6CC690-D89F-00C7-369F-A4B83AA3204D}"/>
              </a:ext>
            </a:extLst>
          </p:cNvPr>
          <p:cNvSpPr>
            <a:spLocks noGrp="1"/>
          </p:cNvSpPr>
          <p:nvPr>
            <p:ph type="body" sz="quarter" idx="10"/>
          </p:nvPr>
        </p:nvSpPr>
        <p:spPr/>
        <p:txBody>
          <a:bodyPr/>
          <a:lstStyle/>
          <a:p>
            <a:r>
              <a:rPr lang="en-CA" dirty="0"/>
              <a:t>Logistic Regression</a:t>
            </a:r>
          </a:p>
        </p:txBody>
      </p:sp>
      <p:sp>
        <p:nvSpPr>
          <p:cNvPr id="10" name="Google Shape;94;p14">
            <a:extLst>
              <a:ext uri="{FF2B5EF4-FFF2-40B4-BE49-F238E27FC236}">
                <a16:creationId xmlns:a16="http://schemas.microsoft.com/office/drawing/2014/main" id="{7A9C8A79-752E-4394-86C5-DC5493417BBC}"/>
              </a:ext>
            </a:extLst>
          </p:cNvPr>
          <p:cNvSpPr txBox="1">
            <a:spLocks noGrp="1"/>
          </p:cNvSpPr>
          <p:nvPr>
            <p:ph idx="13"/>
          </p:nvPr>
        </p:nvSpPr>
        <p:spPr>
          <a:xfrm>
            <a:off x="1295400" y="2667000"/>
            <a:ext cx="3455376" cy="457200"/>
          </a:xfrm>
          <a:prstGeom prst="rect">
            <a:avLst/>
          </a:prstGeom>
          <a:noFill/>
          <a:ln>
            <a:noFill/>
          </a:ln>
        </p:spPr>
        <p:txBody>
          <a:bodyPr spcFirstLastPara="1" wrap="square" lIns="91425" tIns="45700" rIns="91425" bIns="45700" anchor="t" anchorCtr="0">
            <a:noAutofit/>
          </a:bodyPr>
          <a:lstStyle/>
          <a:p>
            <a:pPr marL="50800" indent="0">
              <a:lnSpc>
                <a:spcPct val="100000"/>
              </a:lnSpc>
              <a:buNone/>
            </a:pPr>
            <a:r>
              <a:rPr lang="en-US" sz="2000" b="0" dirty="0">
                <a:latin typeface="Segoe UI" panose="020B0502040204020203" pitchFamily="34" charset="0"/>
                <a:ea typeface="Segoe UI" panose="020B0502040204020203" pitchFamily="34" charset="0"/>
                <a:cs typeface="Segoe UI" panose="020B0502040204020203" pitchFamily="34" charset="0"/>
              </a:rPr>
              <a:t>Select your dependent (predicted) and independent variables (predictors)…</a:t>
            </a:r>
          </a:p>
        </p:txBody>
      </p:sp>
      <p:sp>
        <p:nvSpPr>
          <p:cNvPr id="2" name="Slide Number Placeholder 1"/>
          <p:cNvSpPr>
            <a:spLocks noGrp="1"/>
          </p:cNvSpPr>
          <p:nvPr>
            <p:ph type="sldNum" idx="4294967295"/>
          </p:nvPr>
        </p:nvSpPr>
        <p:spPr>
          <a:xfrm>
            <a:off x="9448800" y="6356350"/>
            <a:ext cx="2743200" cy="365125"/>
          </a:xfrm>
          <a:prstGeom prst="rect">
            <a:avLst/>
          </a:prstGeom>
        </p:spPr>
        <p:txBody>
          <a:bodyPr/>
          <a:lstStyle/>
          <a:p>
            <a:pPr marL="0" lvl="0" indent="0" algn="r" rtl="0">
              <a:spcBef>
                <a:spcPts val="0"/>
              </a:spcBef>
              <a:spcAft>
                <a:spcPts val="0"/>
              </a:spcAft>
              <a:buNone/>
            </a:pPr>
            <a:fld id="{00000000-1234-1234-1234-123412341234}" type="slidenum">
              <a:rPr lang="en-US" smtClean="0"/>
              <a:t>41</a:t>
            </a:fld>
            <a:endParaRPr lang="en-US"/>
          </a:p>
        </p:txBody>
      </p:sp>
      <p:pic>
        <p:nvPicPr>
          <p:cNvPr id="5" name="Picture 4">
            <a:extLst>
              <a:ext uri="{FF2B5EF4-FFF2-40B4-BE49-F238E27FC236}">
                <a16:creationId xmlns:a16="http://schemas.microsoft.com/office/drawing/2014/main" id="{268095C5-5F49-4F6A-8882-DDDC17DFDCAA}"/>
              </a:ext>
            </a:extLst>
          </p:cNvPr>
          <p:cNvPicPr>
            <a:picLocks noChangeAspect="1"/>
          </p:cNvPicPr>
          <p:nvPr/>
        </p:nvPicPr>
        <p:blipFill rotWithShape="1">
          <a:blip r:embed="rId3"/>
          <a:srcRect l="34524" t="27301" r="34702" b="31958"/>
          <a:stretch/>
        </p:blipFill>
        <p:spPr>
          <a:xfrm>
            <a:off x="5493657" y="1415143"/>
            <a:ext cx="5628151" cy="4191172"/>
          </a:xfrm>
          <a:prstGeom prst="rect">
            <a:avLst/>
          </a:prstGeom>
        </p:spPr>
      </p:pic>
    </p:spTree>
    <p:extLst>
      <p:ext uri="{BB962C8B-B14F-4D97-AF65-F5344CB8AC3E}">
        <p14:creationId xmlns:p14="http://schemas.microsoft.com/office/powerpoint/2010/main" val="3677726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3" name="Text Placeholder 2">
            <a:extLst>
              <a:ext uri="{FF2B5EF4-FFF2-40B4-BE49-F238E27FC236}">
                <a16:creationId xmlns:a16="http://schemas.microsoft.com/office/drawing/2014/main" id="{A4238F50-E7AC-5E86-957D-410E1F68922A}"/>
              </a:ext>
            </a:extLst>
          </p:cNvPr>
          <p:cNvSpPr>
            <a:spLocks noGrp="1"/>
          </p:cNvSpPr>
          <p:nvPr>
            <p:ph type="body" sz="quarter" idx="10"/>
          </p:nvPr>
        </p:nvSpPr>
        <p:spPr/>
        <p:txBody>
          <a:bodyPr/>
          <a:lstStyle/>
          <a:p>
            <a:r>
              <a:rPr lang="en-CA" dirty="0"/>
              <a:t>Logistic Regression</a:t>
            </a:r>
          </a:p>
        </p:txBody>
      </p:sp>
      <p:sp>
        <p:nvSpPr>
          <p:cNvPr id="10" name="Google Shape;94;p14">
            <a:extLst>
              <a:ext uri="{FF2B5EF4-FFF2-40B4-BE49-F238E27FC236}">
                <a16:creationId xmlns:a16="http://schemas.microsoft.com/office/drawing/2014/main" id="{7A9C8A79-752E-4394-86C5-DC5493417BBC}"/>
              </a:ext>
            </a:extLst>
          </p:cNvPr>
          <p:cNvSpPr txBox="1">
            <a:spLocks noGrp="1"/>
          </p:cNvSpPr>
          <p:nvPr>
            <p:ph idx="13"/>
          </p:nvPr>
        </p:nvSpPr>
        <p:spPr>
          <a:xfrm>
            <a:off x="1371600" y="2895600"/>
            <a:ext cx="3912576" cy="457200"/>
          </a:xfrm>
          <a:prstGeom prst="rect">
            <a:avLst/>
          </a:prstGeom>
          <a:noFill/>
          <a:ln>
            <a:noFill/>
          </a:ln>
        </p:spPr>
        <p:txBody>
          <a:bodyPr spcFirstLastPara="1" wrap="square" lIns="91425" tIns="45700" rIns="91425" bIns="45700" anchor="t" anchorCtr="0">
            <a:noAutofit/>
          </a:bodyPr>
          <a:lstStyle/>
          <a:p>
            <a:pPr marL="50800" indent="0">
              <a:lnSpc>
                <a:spcPct val="100000"/>
              </a:lnSpc>
              <a:buNone/>
            </a:pPr>
            <a:r>
              <a:rPr lang="en-US" sz="2000" b="0" dirty="0">
                <a:latin typeface="Segoe UI" panose="020B0502040204020203" pitchFamily="34" charset="0"/>
                <a:ea typeface="Segoe UI" panose="020B0502040204020203" pitchFamily="34" charset="0"/>
                <a:cs typeface="Segoe UI" panose="020B0502040204020203" pitchFamily="34" charset="0"/>
              </a:rPr>
              <a:t>…and SPSS will build the model, report the coefficients, and tell you how well the model performs. </a:t>
            </a:r>
          </a:p>
        </p:txBody>
      </p:sp>
      <p:sp>
        <p:nvSpPr>
          <p:cNvPr id="2" name="Slide Number Placeholder 1"/>
          <p:cNvSpPr>
            <a:spLocks noGrp="1"/>
          </p:cNvSpPr>
          <p:nvPr>
            <p:ph type="sldNum" idx="4294967295"/>
          </p:nvPr>
        </p:nvSpPr>
        <p:spPr>
          <a:xfrm>
            <a:off x="9448800" y="6356350"/>
            <a:ext cx="2743200" cy="365125"/>
          </a:xfrm>
          <a:prstGeom prst="rect">
            <a:avLst/>
          </a:prstGeom>
        </p:spPr>
        <p:txBody>
          <a:bodyPr/>
          <a:lstStyle/>
          <a:p>
            <a:pPr marL="0" lvl="0" indent="0" algn="r" rtl="0">
              <a:spcBef>
                <a:spcPts val="0"/>
              </a:spcBef>
              <a:spcAft>
                <a:spcPts val="0"/>
              </a:spcAft>
              <a:buNone/>
            </a:pPr>
            <a:fld id="{00000000-1234-1234-1234-123412341234}" type="slidenum">
              <a:rPr lang="en-US" smtClean="0"/>
              <a:t>42</a:t>
            </a:fld>
            <a:endParaRPr lang="en-US"/>
          </a:p>
        </p:txBody>
      </p:sp>
      <p:pic>
        <p:nvPicPr>
          <p:cNvPr id="6" name="Picture 5">
            <a:extLst>
              <a:ext uri="{FF2B5EF4-FFF2-40B4-BE49-F238E27FC236}">
                <a16:creationId xmlns:a16="http://schemas.microsoft.com/office/drawing/2014/main" id="{52B390E7-8381-4006-829A-A3F8B7E4A980}"/>
              </a:ext>
            </a:extLst>
          </p:cNvPr>
          <p:cNvPicPr>
            <a:picLocks noChangeAspect="1"/>
          </p:cNvPicPr>
          <p:nvPr/>
        </p:nvPicPr>
        <p:blipFill rotWithShape="1">
          <a:blip r:embed="rId3"/>
          <a:srcRect r="52738" b="3915"/>
          <a:stretch/>
        </p:blipFill>
        <p:spPr>
          <a:xfrm>
            <a:off x="5794827" y="1152815"/>
            <a:ext cx="4550229" cy="5203535"/>
          </a:xfrm>
          <a:prstGeom prst="rect">
            <a:avLst/>
          </a:prstGeom>
        </p:spPr>
      </p:pic>
    </p:spTree>
    <p:extLst>
      <p:ext uri="{BB962C8B-B14F-4D97-AF65-F5344CB8AC3E}">
        <p14:creationId xmlns:p14="http://schemas.microsoft.com/office/powerpoint/2010/main" val="2659249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AF207F-05B3-E4C5-EC7B-614102379847}"/>
              </a:ext>
            </a:extLst>
          </p:cNvPr>
          <p:cNvSpPr>
            <a:spLocks noGrp="1"/>
          </p:cNvSpPr>
          <p:nvPr>
            <p:ph type="title"/>
          </p:nvPr>
        </p:nvSpPr>
        <p:spPr/>
        <p:txBody>
          <a:bodyPr/>
          <a:lstStyle/>
          <a:p>
            <a:pPr algn="ctr"/>
            <a:r>
              <a:rPr lang="en-CA" sz="4400" b="1" dirty="0"/>
              <a:t>Ordered Logistic Regression</a:t>
            </a:r>
          </a:p>
        </p:txBody>
      </p:sp>
    </p:spTree>
    <p:extLst>
      <p:ext uri="{BB962C8B-B14F-4D97-AF65-F5344CB8AC3E}">
        <p14:creationId xmlns:p14="http://schemas.microsoft.com/office/powerpoint/2010/main" val="2634601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3" name="Text Placeholder 2">
            <a:extLst>
              <a:ext uri="{FF2B5EF4-FFF2-40B4-BE49-F238E27FC236}">
                <a16:creationId xmlns:a16="http://schemas.microsoft.com/office/drawing/2014/main" id="{C1510854-7DE8-1C3A-06B4-1C934D83A567}"/>
              </a:ext>
            </a:extLst>
          </p:cNvPr>
          <p:cNvSpPr>
            <a:spLocks noGrp="1"/>
          </p:cNvSpPr>
          <p:nvPr>
            <p:ph type="body" sz="quarter" idx="10"/>
          </p:nvPr>
        </p:nvSpPr>
        <p:spPr/>
        <p:txBody>
          <a:bodyPr/>
          <a:lstStyle/>
          <a:p>
            <a:r>
              <a:rPr lang="en-CA" dirty="0"/>
              <a:t>Ordered Logistic Regression</a:t>
            </a:r>
          </a:p>
        </p:txBody>
      </p:sp>
      <p:sp>
        <p:nvSpPr>
          <p:cNvPr id="10" name="Google Shape;94;p14">
            <a:extLst>
              <a:ext uri="{FF2B5EF4-FFF2-40B4-BE49-F238E27FC236}">
                <a16:creationId xmlns:a16="http://schemas.microsoft.com/office/drawing/2014/main" id="{7A9C8A79-752E-4394-86C5-DC5493417BBC}"/>
              </a:ext>
            </a:extLst>
          </p:cNvPr>
          <p:cNvSpPr txBox="1">
            <a:spLocks noGrp="1"/>
          </p:cNvSpPr>
          <p:nvPr>
            <p:ph idx="13"/>
          </p:nvPr>
        </p:nvSpPr>
        <p:spPr>
          <a:prstGeom prst="rect">
            <a:avLst/>
          </a:prstGeom>
          <a:noFill/>
          <a:ln>
            <a:noFill/>
          </a:ln>
        </p:spPr>
        <p:txBody>
          <a:bodyPr spcFirstLastPara="1" wrap="square" lIns="91425" tIns="45700" rIns="91425" bIns="45700" anchor="t" anchorCtr="0">
            <a:noAutofit/>
          </a:bodyPr>
          <a:lstStyle/>
          <a:p>
            <a:pPr marL="50800" indent="0">
              <a:lnSpc>
                <a:spcPct val="100000"/>
              </a:lnSpc>
              <a:buNone/>
            </a:pPr>
            <a:r>
              <a:rPr lang="en-US" sz="2000" b="0" dirty="0">
                <a:latin typeface="Segoe UI" panose="020B0502040204020203" pitchFamily="34" charset="0"/>
                <a:ea typeface="Segoe UI" panose="020B0502040204020203" pitchFamily="34" charset="0"/>
                <a:cs typeface="Segoe UI" panose="020B0502040204020203" pitchFamily="34" charset="0"/>
              </a:rPr>
              <a:t>Previously we used dummy variables to cope with categorical variables and logistic regression to cope with binary dependent variables. But what if the dependent variable is ordinal? This is typical of Likert data (as an example) where there is a natural order to the data:</a:t>
            </a:r>
          </a:p>
          <a:p>
            <a:pPr lvl="1">
              <a:lnSpc>
                <a:spcPct val="100000"/>
              </a:lnSpc>
            </a:pPr>
            <a:r>
              <a:rPr lang="en-US" sz="1600" dirty="0">
                <a:latin typeface="Segoe UI" panose="020B0502040204020203" pitchFamily="34" charset="0"/>
                <a:ea typeface="Segoe UI" panose="020B0502040204020203" pitchFamily="34" charset="0"/>
                <a:cs typeface="Segoe UI" panose="020B0502040204020203" pitchFamily="34" charset="0"/>
              </a:rPr>
              <a:t>Very Satisfied</a:t>
            </a:r>
          </a:p>
          <a:p>
            <a:pPr lvl="1">
              <a:lnSpc>
                <a:spcPct val="100000"/>
              </a:lnSpc>
            </a:pPr>
            <a:r>
              <a:rPr lang="en-US" sz="1600" dirty="0">
                <a:latin typeface="Segoe UI" panose="020B0502040204020203" pitchFamily="34" charset="0"/>
                <a:ea typeface="Segoe UI" panose="020B0502040204020203" pitchFamily="34" charset="0"/>
                <a:cs typeface="Segoe UI" panose="020B0502040204020203" pitchFamily="34" charset="0"/>
              </a:rPr>
              <a:t>Satisfied</a:t>
            </a:r>
          </a:p>
          <a:p>
            <a:pPr lvl="1">
              <a:lnSpc>
                <a:spcPct val="100000"/>
              </a:lnSpc>
            </a:pPr>
            <a:r>
              <a:rPr lang="en-US" sz="1600" dirty="0">
                <a:latin typeface="Segoe UI" panose="020B0502040204020203" pitchFamily="34" charset="0"/>
                <a:ea typeface="Segoe UI" panose="020B0502040204020203" pitchFamily="34" charset="0"/>
                <a:cs typeface="Segoe UI" panose="020B0502040204020203" pitchFamily="34" charset="0"/>
              </a:rPr>
              <a:t>Neutral</a:t>
            </a:r>
          </a:p>
          <a:p>
            <a:pPr lvl="1">
              <a:lnSpc>
                <a:spcPct val="100000"/>
              </a:lnSpc>
            </a:pPr>
            <a:r>
              <a:rPr lang="en-US" sz="1600" dirty="0">
                <a:latin typeface="Segoe UI" panose="020B0502040204020203" pitchFamily="34" charset="0"/>
                <a:ea typeface="Segoe UI" panose="020B0502040204020203" pitchFamily="34" charset="0"/>
                <a:cs typeface="Segoe UI" panose="020B0502040204020203" pitchFamily="34" charset="0"/>
              </a:rPr>
              <a:t>Unsatisfied</a:t>
            </a:r>
          </a:p>
          <a:p>
            <a:pPr lvl="1">
              <a:lnSpc>
                <a:spcPct val="100000"/>
              </a:lnSpc>
            </a:pPr>
            <a:r>
              <a:rPr lang="en-US" sz="1600" dirty="0">
                <a:latin typeface="Segoe UI" panose="020B0502040204020203" pitchFamily="34" charset="0"/>
                <a:ea typeface="Segoe UI" panose="020B0502040204020203" pitchFamily="34" charset="0"/>
                <a:cs typeface="Segoe UI" panose="020B0502040204020203" pitchFamily="34" charset="0"/>
              </a:rPr>
              <a:t>Very Unsatisfied</a:t>
            </a:r>
          </a:p>
        </p:txBody>
      </p:sp>
      <p:sp>
        <p:nvSpPr>
          <p:cNvPr id="2" name="Slide Number Placeholder 1"/>
          <p:cNvSpPr>
            <a:spLocks noGrp="1"/>
          </p:cNvSpPr>
          <p:nvPr>
            <p:ph type="sldNum" idx="4294967295"/>
          </p:nvPr>
        </p:nvSpPr>
        <p:spPr>
          <a:xfrm>
            <a:off x="9448800" y="6356350"/>
            <a:ext cx="2743200" cy="365125"/>
          </a:xfrm>
          <a:prstGeom prst="rect">
            <a:avLst/>
          </a:prstGeom>
        </p:spPr>
        <p:txBody>
          <a:bodyPr/>
          <a:lstStyle/>
          <a:p>
            <a:pPr marL="0" lvl="0" indent="0" algn="r" rtl="0">
              <a:spcBef>
                <a:spcPts val="0"/>
              </a:spcBef>
              <a:spcAft>
                <a:spcPts val="0"/>
              </a:spcAft>
              <a:buNone/>
            </a:pPr>
            <a:fld id="{00000000-1234-1234-1234-123412341234}" type="slidenum">
              <a:rPr lang="en-US" smtClean="0"/>
              <a:t>44</a:t>
            </a:fld>
            <a:endParaRPr lang="en-US"/>
          </a:p>
        </p:txBody>
      </p:sp>
      <p:pic>
        <p:nvPicPr>
          <p:cNvPr id="4" name="Picture 3">
            <a:extLst>
              <a:ext uri="{FF2B5EF4-FFF2-40B4-BE49-F238E27FC236}">
                <a16:creationId xmlns:a16="http://schemas.microsoft.com/office/drawing/2014/main" id="{5AAADDB8-97DC-44E3-8057-26F272F555DE}"/>
              </a:ext>
            </a:extLst>
          </p:cNvPr>
          <p:cNvPicPr>
            <a:picLocks noChangeAspect="1"/>
          </p:cNvPicPr>
          <p:nvPr/>
        </p:nvPicPr>
        <p:blipFill rotWithShape="1">
          <a:blip r:embed="rId3"/>
          <a:srcRect r="28512" b="38518"/>
          <a:stretch/>
        </p:blipFill>
        <p:spPr>
          <a:xfrm>
            <a:off x="4825999" y="2792100"/>
            <a:ext cx="6350000" cy="3071898"/>
          </a:xfrm>
          <a:prstGeom prst="rect">
            <a:avLst/>
          </a:prstGeom>
        </p:spPr>
      </p:pic>
    </p:spTree>
    <p:extLst>
      <p:ext uri="{BB962C8B-B14F-4D97-AF65-F5344CB8AC3E}">
        <p14:creationId xmlns:p14="http://schemas.microsoft.com/office/powerpoint/2010/main" val="635994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3" name="Text Placeholder 2">
            <a:extLst>
              <a:ext uri="{FF2B5EF4-FFF2-40B4-BE49-F238E27FC236}">
                <a16:creationId xmlns:a16="http://schemas.microsoft.com/office/drawing/2014/main" id="{6DF24DF2-5A9B-6FC3-D3F9-05B3045F0A3C}"/>
              </a:ext>
            </a:extLst>
          </p:cNvPr>
          <p:cNvSpPr>
            <a:spLocks noGrp="1"/>
          </p:cNvSpPr>
          <p:nvPr>
            <p:ph type="body" sz="quarter" idx="10"/>
          </p:nvPr>
        </p:nvSpPr>
        <p:spPr/>
        <p:txBody>
          <a:bodyPr/>
          <a:lstStyle/>
          <a:p>
            <a:r>
              <a:rPr lang="en-CA" dirty="0"/>
              <a:t>Ordered Logistic Regression</a:t>
            </a:r>
          </a:p>
        </p:txBody>
      </p:sp>
      <p:sp>
        <p:nvSpPr>
          <p:cNvPr id="2" name="Slide Number Placeholder 1"/>
          <p:cNvSpPr>
            <a:spLocks noGrp="1"/>
          </p:cNvSpPr>
          <p:nvPr>
            <p:ph type="sldNum" idx="4294967295"/>
          </p:nvPr>
        </p:nvSpPr>
        <p:spPr>
          <a:xfrm>
            <a:off x="9448800" y="6356350"/>
            <a:ext cx="2743200" cy="365125"/>
          </a:xfrm>
          <a:prstGeom prst="rect">
            <a:avLst/>
          </a:prstGeom>
        </p:spPr>
        <p:txBody>
          <a:bodyPr/>
          <a:lstStyle/>
          <a:p>
            <a:pPr marL="0" lvl="0" indent="0" algn="r" rtl="0">
              <a:spcBef>
                <a:spcPts val="0"/>
              </a:spcBef>
              <a:spcAft>
                <a:spcPts val="0"/>
              </a:spcAft>
              <a:buNone/>
            </a:pPr>
            <a:fld id="{00000000-1234-1234-1234-123412341234}" type="slidenum">
              <a:rPr lang="en-US" smtClean="0"/>
              <a:t>45</a:t>
            </a:fld>
            <a:endParaRPr lang="en-US"/>
          </a:p>
        </p:txBody>
      </p:sp>
      <p:pic>
        <p:nvPicPr>
          <p:cNvPr id="5" name="Picture 4">
            <a:extLst>
              <a:ext uri="{FF2B5EF4-FFF2-40B4-BE49-F238E27FC236}">
                <a16:creationId xmlns:a16="http://schemas.microsoft.com/office/drawing/2014/main" id="{E6B75CE0-F3CC-4179-8F15-86788828BE5C}"/>
              </a:ext>
            </a:extLst>
          </p:cNvPr>
          <p:cNvPicPr>
            <a:picLocks noChangeAspect="1"/>
          </p:cNvPicPr>
          <p:nvPr/>
        </p:nvPicPr>
        <p:blipFill rotWithShape="1">
          <a:blip r:embed="rId3"/>
          <a:srcRect l="36309" t="32804" r="36310" b="37460"/>
          <a:stretch/>
        </p:blipFill>
        <p:spPr>
          <a:xfrm>
            <a:off x="7848598" y="2004644"/>
            <a:ext cx="3338286" cy="2039254"/>
          </a:xfrm>
          <a:prstGeom prst="rect">
            <a:avLst/>
          </a:prstGeom>
        </p:spPr>
      </p:pic>
      <p:pic>
        <p:nvPicPr>
          <p:cNvPr id="7" name="Picture 6">
            <a:extLst>
              <a:ext uri="{FF2B5EF4-FFF2-40B4-BE49-F238E27FC236}">
                <a16:creationId xmlns:a16="http://schemas.microsoft.com/office/drawing/2014/main" id="{16F191BA-35E3-46CB-8E83-0E7BD40EAA23}"/>
              </a:ext>
            </a:extLst>
          </p:cNvPr>
          <p:cNvPicPr>
            <a:picLocks noChangeAspect="1"/>
          </p:cNvPicPr>
          <p:nvPr/>
        </p:nvPicPr>
        <p:blipFill rotWithShape="1">
          <a:blip r:embed="rId4"/>
          <a:srcRect r="53393" b="30583"/>
          <a:stretch/>
        </p:blipFill>
        <p:spPr>
          <a:xfrm>
            <a:off x="537935" y="1175656"/>
            <a:ext cx="5253265" cy="4401183"/>
          </a:xfrm>
          <a:prstGeom prst="rect">
            <a:avLst/>
          </a:prstGeom>
        </p:spPr>
      </p:pic>
      <p:sp>
        <p:nvSpPr>
          <p:cNvPr id="11" name="TextBox 10">
            <a:extLst>
              <a:ext uri="{FF2B5EF4-FFF2-40B4-BE49-F238E27FC236}">
                <a16:creationId xmlns:a16="http://schemas.microsoft.com/office/drawing/2014/main" id="{60106BE0-36C0-4F2C-90CF-4EA4CC751C05}"/>
              </a:ext>
            </a:extLst>
          </p:cNvPr>
          <p:cNvSpPr txBox="1"/>
          <p:nvPr/>
        </p:nvSpPr>
        <p:spPr>
          <a:xfrm>
            <a:off x="6495030" y="1656878"/>
            <a:ext cx="1893094" cy="307777"/>
          </a:xfrm>
          <a:prstGeom prst="rect">
            <a:avLst/>
          </a:prstGeom>
          <a:noFill/>
        </p:spPr>
        <p:txBody>
          <a:bodyPr wrap="square" rtlCol="0">
            <a:spAutoFit/>
          </a:bodyPr>
          <a:lstStyle/>
          <a:p>
            <a:r>
              <a:rPr lang="en-CA" dirty="0"/>
              <a:t>Categorical “factors”</a:t>
            </a:r>
          </a:p>
        </p:txBody>
      </p:sp>
      <p:sp>
        <p:nvSpPr>
          <p:cNvPr id="14" name="TextBox 13">
            <a:extLst>
              <a:ext uri="{FF2B5EF4-FFF2-40B4-BE49-F238E27FC236}">
                <a16:creationId xmlns:a16="http://schemas.microsoft.com/office/drawing/2014/main" id="{D51C51F6-E128-454F-AF33-48BA3A1B4129}"/>
              </a:ext>
            </a:extLst>
          </p:cNvPr>
          <p:cNvSpPr txBox="1"/>
          <p:nvPr/>
        </p:nvSpPr>
        <p:spPr>
          <a:xfrm>
            <a:off x="6495030" y="4298478"/>
            <a:ext cx="1893094" cy="738664"/>
          </a:xfrm>
          <a:prstGeom prst="rect">
            <a:avLst/>
          </a:prstGeom>
          <a:noFill/>
        </p:spPr>
        <p:txBody>
          <a:bodyPr wrap="square" rtlCol="0">
            <a:spAutoFit/>
          </a:bodyPr>
          <a:lstStyle/>
          <a:p>
            <a:r>
              <a:rPr lang="en-CA" dirty="0"/>
              <a:t>Continuous predictor variables (if you have any) would go here</a:t>
            </a:r>
          </a:p>
        </p:txBody>
      </p:sp>
      <p:cxnSp>
        <p:nvCxnSpPr>
          <p:cNvPr id="13" name="Straight Arrow Connector 12">
            <a:extLst>
              <a:ext uri="{FF2B5EF4-FFF2-40B4-BE49-F238E27FC236}">
                <a16:creationId xmlns:a16="http://schemas.microsoft.com/office/drawing/2014/main" id="{82D1F3B6-BC69-4DEA-8F13-B459E11DA899}"/>
              </a:ext>
            </a:extLst>
          </p:cNvPr>
          <p:cNvCxnSpPr>
            <a:stCxn id="14" idx="3"/>
          </p:cNvCxnSpPr>
          <p:nvPr/>
        </p:nvCxnSpPr>
        <p:spPr>
          <a:xfrm flipV="1">
            <a:off x="8388124" y="3514725"/>
            <a:ext cx="1284514" cy="1153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017519D-BEB7-4DBE-A266-3DB3C782FEF5}"/>
              </a:ext>
            </a:extLst>
          </p:cNvPr>
          <p:cNvCxnSpPr>
            <a:cxnSpLocks/>
            <a:stCxn id="11" idx="2"/>
          </p:cNvCxnSpPr>
          <p:nvPr/>
        </p:nvCxnSpPr>
        <p:spPr>
          <a:xfrm>
            <a:off x="7441577" y="1964655"/>
            <a:ext cx="1938167" cy="8356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3399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3" name="Text Placeholder 2">
            <a:extLst>
              <a:ext uri="{FF2B5EF4-FFF2-40B4-BE49-F238E27FC236}">
                <a16:creationId xmlns:a16="http://schemas.microsoft.com/office/drawing/2014/main" id="{670FA63E-154D-3597-04C8-E430ABD7C8F3}"/>
              </a:ext>
            </a:extLst>
          </p:cNvPr>
          <p:cNvSpPr>
            <a:spLocks noGrp="1"/>
          </p:cNvSpPr>
          <p:nvPr>
            <p:ph type="body" sz="quarter" idx="10"/>
          </p:nvPr>
        </p:nvSpPr>
        <p:spPr/>
        <p:txBody>
          <a:bodyPr/>
          <a:lstStyle/>
          <a:p>
            <a:r>
              <a:rPr lang="en-CA" dirty="0"/>
              <a:t>Ordered Logistic Regression</a:t>
            </a:r>
          </a:p>
        </p:txBody>
      </p:sp>
      <p:sp>
        <p:nvSpPr>
          <p:cNvPr id="2" name="Slide Number Placeholder 1"/>
          <p:cNvSpPr>
            <a:spLocks noGrp="1"/>
          </p:cNvSpPr>
          <p:nvPr>
            <p:ph type="sldNum" idx="4294967295"/>
          </p:nvPr>
        </p:nvSpPr>
        <p:spPr>
          <a:xfrm>
            <a:off x="9448800" y="6356350"/>
            <a:ext cx="2743200" cy="365125"/>
          </a:xfrm>
          <a:prstGeom prst="rect">
            <a:avLst/>
          </a:prstGeom>
        </p:spPr>
        <p:txBody>
          <a:bodyPr/>
          <a:lstStyle/>
          <a:p>
            <a:pPr marL="0" lvl="0" indent="0" algn="r" rtl="0">
              <a:spcBef>
                <a:spcPts val="0"/>
              </a:spcBef>
              <a:spcAft>
                <a:spcPts val="0"/>
              </a:spcAft>
              <a:buNone/>
            </a:pPr>
            <a:fld id="{00000000-1234-1234-1234-123412341234}" type="slidenum">
              <a:rPr lang="en-US" smtClean="0"/>
              <a:t>46</a:t>
            </a:fld>
            <a:endParaRPr lang="en-US"/>
          </a:p>
        </p:txBody>
      </p:sp>
      <p:pic>
        <p:nvPicPr>
          <p:cNvPr id="4" name="Picture 3">
            <a:extLst>
              <a:ext uri="{FF2B5EF4-FFF2-40B4-BE49-F238E27FC236}">
                <a16:creationId xmlns:a16="http://schemas.microsoft.com/office/drawing/2014/main" id="{BD80CE5A-3E1E-4756-B233-DD39039947B9}"/>
              </a:ext>
            </a:extLst>
          </p:cNvPr>
          <p:cNvPicPr>
            <a:picLocks noChangeAspect="1"/>
          </p:cNvPicPr>
          <p:nvPr/>
        </p:nvPicPr>
        <p:blipFill rotWithShape="1">
          <a:blip r:embed="rId3"/>
          <a:srcRect r="53333" b="43386"/>
          <a:stretch/>
        </p:blipFill>
        <p:spPr>
          <a:xfrm>
            <a:off x="217714" y="1219200"/>
            <a:ext cx="6497858" cy="4434114"/>
          </a:xfrm>
          <a:prstGeom prst="rect">
            <a:avLst/>
          </a:prstGeom>
          <a:ln>
            <a:solidFill>
              <a:schemeClr val="accent1"/>
            </a:solidFill>
          </a:ln>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8EFA5D3-BE72-4ADC-AFA8-8578C471117D}"/>
                  </a:ext>
                </a:extLst>
              </p:cNvPr>
              <p:cNvSpPr txBox="1"/>
              <p:nvPr/>
            </p:nvSpPr>
            <p:spPr>
              <a:xfrm>
                <a:off x="5973819" y="2111486"/>
                <a:ext cx="5273562" cy="1169551"/>
              </a:xfrm>
              <a:prstGeom prst="rect">
                <a:avLst/>
              </a:prstGeom>
              <a:solidFill>
                <a:schemeClr val="bg2"/>
              </a:solidFill>
              <a:ln>
                <a:solidFill>
                  <a:schemeClr val="accent1"/>
                </a:solidFill>
              </a:ln>
            </p:spPr>
            <p:txBody>
              <a:bodyPr wrap="square" rtlCol="0">
                <a:spAutoFit/>
              </a:bodyPr>
              <a:lstStyle/>
              <a:p>
                <a:r>
                  <a:rPr lang="en-CA" sz="1400" dirty="0"/>
                  <a:t>This first table is essentially asking whether the model using predictor variables is significantly better than an intercept only model. It uses a </a:t>
                </a:r>
                <a14:m>
                  <m:oMath xmlns:m="http://schemas.openxmlformats.org/officeDocument/2006/math">
                    <m:sSup>
                      <m:sSupPr>
                        <m:ctrlPr>
                          <a:rPr lang="en-CA" sz="1400" i="1" smtClean="0">
                            <a:latin typeface="Cambria Math" panose="02040503050406030204" pitchFamily="18" charset="0"/>
                            <a:ea typeface="Cambria Math" panose="02040503050406030204" pitchFamily="18" charset="0"/>
                          </a:rPr>
                        </m:ctrlPr>
                      </m:sSupPr>
                      <m:e>
                        <m:r>
                          <a:rPr lang="en-CA" sz="1400" i="1" smtClean="0">
                            <a:latin typeface="Cambria Math" panose="02040503050406030204" pitchFamily="18" charset="0"/>
                            <a:ea typeface="Cambria Math" panose="02040503050406030204" pitchFamily="18" charset="0"/>
                          </a:rPr>
                          <m:t>𝜒</m:t>
                        </m:r>
                      </m:e>
                      <m:sup>
                        <m:r>
                          <a:rPr lang="en-CA" sz="1400" b="0" i="1" smtClean="0">
                            <a:latin typeface="Cambria Math" panose="02040503050406030204" pitchFamily="18" charset="0"/>
                            <a:ea typeface="Cambria Math" panose="02040503050406030204" pitchFamily="18" charset="0"/>
                          </a:rPr>
                          <m:t>2</m:t>
                        </m:r>
                      </m:sup>
                    </m:sSup>
                  </m:oMath>
                </a14:m>
                <a:r>
                  <a:rPr lang="en-CA" sz="1400" dirty="0"/>
                  <a:t>significance test (for the level of independence or association between model predictions and actual observations. </a:t>
                </a:r>
              </a:p>
            </p:txBody>
          </p:sp>
        </mc:Choice>
        <mc:Fallback>
          <p:sp>
            <p:nvSpPr>
              <p:cNvPr id="6" name="TextBox 5">
                <a:extLst>
                  <a:ext uri="{FF2B5EF4-FFF2-40B4-BE49-F238E27FC236}">
                    <a16:creationId xmlns:a16="http://schemas.microsoft.com/office/drawing/2014/main" id="{38EFA5D3-BE72-4ADC-AFA8-8578C471117D}"/>
                  </a:ext>
                </a:extLst>
              </p:cNvPr>
              <p:cNvSpPr txBox="1">
                <a:spLocks noRot="1" noChangeAspect="1" noMove="1" noResize="1" noEditPoints="1" noAdjustHandles="1" noChangeArrowheads="1" noChangeShapeType="1" noTextEdit="1"/>
              </p:cNvSpPr>
              <p:nvPr/>
            </p:nvSpPr>
            <p:spPr>
              <a:xfrm>
                <a:off x="5973819" y="2111486"/>
                <a:ext cx="5273562" cy="1169551"/>
              </a:xfrm>
              <a:prstGeom prst="rect">
                <a:avLst/>
              </a:prstGeom>
              <a:blipFill>
                <a:blip r:embed="rId4"/>
                <a:stretch>
                  <a:fillRect l="-231"/>
                </a:stretch>
              </a:blipFill>
              <a:ln>
                <a:solidFill>
                  <a:schemeClr val="accent1"/>
                </a:solidFill>
              </a:ln>
            </p:spPr>
            <p:txBody>
              <a:bodyPr/>
              <a:lstStyle/>
              <a:p>
                <a:r>
                  <a:rPr lang="en-CA">
                    <a:noFill/>
                  </a:rPr>
                  <a:t> </a:t>
                </a:r>
              </a:p>
            </p:txBody>
          </p:sp>
        </mc:Fallback>
      </mc:AlternateContent>
      <p:sp>
        <p:nvSpPr>
          <p:cNvPr id="15" name="TextBox 14">
            <a:extLst>
              <a:ext uri="{FF2B5EF4-FFF2-40B4-BE49-F238E27FC236}">
                <a16:creationId xmlns:a16="http://schemas.microsoft.com/office/drawing/2014/main" id="{57D702E0-D5C6-4B80-999C-4754289973CB}"/>
              </a:ext>
            </a:extLst>
          </p:cNvPr>
          <p:cNvSpPr txBox="1"/>
          <p:nvPr/>
        </p:nvSpPr>
        <p:spPr>
          <a:xfrm>
            <a:off x="4921533" y="3400876"/>
            <a:ext cx="5273562" cy="1169551"/>
          </a:xfrm>
          <a:prstGeom prst="rect">
            <a:avLst/>
          </a:prstGeom>
          <a:solidFill>
            <a:schemeClr val="bg2"/>
          </a:solidFill>
          <a:ln>
            <a:solidFill>
              <a:schemeClr val="accent1"/>
            </a:solidFill>
          </a:ln>
        </p:spPr>
        <p:txBody>
          <a:bodyPr wrap="square" rtlCol="0">
            <a:spAutoFit/>
          </a:bodyPr>
          <a:lstStyle/>
          <a:p>
            <a:r>
              <a:rPr lang="en-CA" sz="1400" dirty="0"/>
              <a:t>The second table is testing whether the model differs significantly from the observed data. If we find that deviation is significant, our model isn’t very good. Here we obtain perfect results suggesting that there is virtually no deviation from the model’s predicted results and those actually observed.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D69FA851-6CE7-4BD0-B1C8-6FA768ACC865}"/>
                  </a:ext>
                </a:extLst>
              </p:cNvPr>
              <p:cNvSpPr txBox="1"/>
              <p:nvPr/>
            </p:nvSpPr>
            <p:spPr>
              <a:xfrm>
                <a:off x="3963590" y="4791949"/>
                <a:ext cx="5273562" cy="954107"/>
              </a:xfrm>
              <a:prstGeom prst="rect">
                <a:avLst/>
              </a:prstGeom>
              <a:solidFill>
                <a:schemeClr val="bg2"/>
              </a:solidFill>
              <a:ln>
                <a:solidFill>
                  <a:schemeClr val="accent1"/>
                </a:solidFill>
              </a:ln>
            </p:spPr>
            <p:txBody>
              <a:bodyPr wrap="square" rtlCol="0">
                <a:spAutoFit/>
              </a:bodyPr>
              <a:lstStyle/>
              <a:p>
                <a:r>
                  <a:rPr lang="en-CA" sz="1400" dirty="0"/>
                  <a:t>These “pseudo” correlations are designed to be analogous to Pearson’s </a:t>
                </a:r>
                <a14:m>
                  <m:oMath xmlns:m="http://schemas.openxmlformats.org/officeDocument/2006/math">
                    <m:sSup>
                      <m:sSupPr>
                        <m:ctrlPr>
                          <a:rPr lang="en-CA" sz="1400" i="1" smtClean="0">
                            <a:latin typeface="Cambria Math" panose="02040503050406030204" pitchFamily="18" charset="0"/>
                          </a:rPr>
                        </m:ctrlPr>
                      </m:sSupPr>
                      <m:e>
                        <m:r>
                          <a:rPr lang="en-CA" sz="1400" b="0" i="1" smtClean="0">
                            <a:latin typeface="Cambria Math" panose="02040503050406030204" pitchFamily="18" charset="0"/>
                          </a:rPr>
                          <m:t>𝑟</m:t>
                        </m:r>
                      </m:e>
                      <m:sup>
                        <m:r>
                          <a:rPr lang="en-CA" sz="1400" b="0" i="1" smtClean="0">
                            <a:latin typeface="Cambria Math" panose="02040503050406030204" pitchFamily="18" charset="0"/>
                          </a:rPr>
                          <m:t>2</m:t>
                        </m:r>
                      </m:sup>
                    </m:sSup>
                  </m:oMath>
                </a14:m>
                <a:r>
                  <a:rPr lang="en-CA" sz="1400" dirty="0"/>
                  <a:t> used in simple linear regression. These are somewhat controversial in the field and while no consensus exists, certainly higher is better. </a:t>
                </a:r>
              </a:p>
            </p:txBody>
          </p:sp>
        </mc:Choice>
        <mc:Fallback>
          <p:sp>
            <p:nvSpPr>
              <p:cNvPr id="17" name="TextBox 16">
                <a:extLst>
                  <a:ext uri="{FF2B5EF4-FFF2-40B4-BE49-F238E27FC236}">
                    <a16:creationId xmlns:a16="http://schemas.microsoft.com/office/drawing/2014/main" id="{D69FA851-6CE7-4BD0-B1C8-6FA768ACC865}"/>
                  </a:ext>
                </a:extLst>
              </p:cNvPr>
              <p:cNvSpPr txBox="1">
                <a:spLocks noRot="1" noChangeAspect="1" noMove="1" noResize="1" noEditPoints="1" noAdjustHandles="1" noChangeArrowheads="1" noChangeShapeType="1" noTextEdit="1"/>
              </p:cNvSpPr>
              <p:nvPr/>
            </p:nvSpPr>
            <p:spPr>
              <a:xfrm>
                <a:off x="3963590" y="4791949"/>
                <a:ext cx="5273562" cy="954107"/>
              </a:xfrm>
              <a:prstGeom prst="rect">
                <a:avLst/>
              </a:prstGeom>
              <a:blipFill>
                <a:blip r:embed="rId5"/>
                <a:stretch>
                  <a:fillRect l="-231" t="-629" b="-5031"/>
                </a:stretch>
              </a:blipFill>
              <a:ln>
                <a:solidFill>
                  <a:schemeClr val="accent1"/>
                </a:solidFill>
              </a:ln>
            </p:spPr>
            <p:txBody>
              <a:bodyPr/>
              <a:lstStyle/>
              <a:p>
                <a:r>
                  <a:rPr lang="en-CA">
                    <a:noFill/>
                  </a:rPr>
                  <a:t> </a:t>
                </a:r>
              </a:p>
            </p:txBody>
          </p:sp>
        </mc:Fallback>
      </mc:AlternateContent>
    </p:spTree>
    <p:extLst>
      <p:ext uri="{BB962C8B-B14F-4D97-AF65-F5344CB8AC3E}">
        <p14:creationId xmlns:p14="http://schemas.microsoft.com/office/powerpoint/2010/main" val="3187860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3" name="Text Placeholder 2">
            <a:extLst>
              <a:ext uri="{FF2B5EF4-FFF2-40B4-BE49-F238E27FC236}">
                <a16:creationId xmlns:a16="http://schemas.microsoft.com/office/drawing/2014/main" id="{4C434975-802A-3BE6-D40F-771A08315D46}"/>
              </a:ext>
            </a:extLst>
          </p:cNvPr>
          <p:cNvSpPr>
            <a:spLocks noGrp="1"/>
          </p:cNvSpPr>
          <p:nvPr>
            <p:ph type="body" sz="quarter" idx="10"/>
          </p:nvPr>
        </p:nvSpPr>
        <p:spPr/>
        <p:txBody>
          <a:bodyPr/>
          <a:lstStyle/>
          <a:p>
            <a:r>
              <a:rPr lang="en-CA" dirty="0"/>
              <a:t>Ordered Logistic Regression</a:t>
            </a:r>
          </a:p>
        </p:txBody>
      </p:sp>
      <p:sp>
        <p:nvSpPr>
          <p:cNvPr id="2" name="Slide Number Placeholder 1"/>
          <p:cNvSpPr>
            <a:spLocks noGrp="1"/>
          </p:cNvSpPr>
          <p:nvPr>
            <p:ph type="sldNum" idx="4294967295"/>
          </p:nvPr>
        </p:nvSpPr>
        <p:spPr>
          <a:xfrm>
            <a:off x="9448800" y="6356350"/>
            <a:ext cx="2743200" cy="365125"/>
          </a:xfrm>
          <a:prstGeom prst="rect">
            <a:avLst/>
          </a:prstGeom>
        </p:spPr>
        <p:txBody>
          <a:bodyPr/>
          <a:lstStyle/>
          <a:p>
            <a:pPr marL="0" lvl="0" indent="0" algn="r" rtl="0">
              <a:spcBef>
                <a:spcPts val="0"/>
              </a:spcBef>
              <a:spcAft>
                <a:spcPts val="0"/>
              </a:spcAft>
              <a:buNone/>
            </a:pPr>
            <a:fld id="{00000000-1234-1234-1234-123412341234}" type="slidenum">
              <a:rPr lang="en-US" smtClean="0"/>
              <a:t>47</a:t>
            </a:fld>
            <a:endParaRPr lang="en-US"/>
          </a:p>
        </p:txBody>
      </p:sp>
      <p:pic>
        <p:nvPicPr>
          <p:cNvPr id="5" name="Picture 4">
            <a:extLst>
              <a:ext uri="{FF2B5EF4-FFF2-40B4-BE49-F238E27FC236}">
                <a16:creationId xmlns:a16="http://schemas.microsoft.com/office/drawing/2014/main" id="{C27AF78D-D291-455B-8F01-279C03C87BB4}"/>
              </a:ext>
            </a:extLst>
          </p:cNvPr>
          <p:cNvPicPr>
            <a:picLocks noChangeAspect="1"/>
          </p:cNvPicPr>
          <p:nvPr/>
        </p:nvPicPr>
        <p:blipFill rotWithShape="1">
          <a:blip r:embed="rId3"/>
          <a:srcRect l="13668" t="36297" r="42083" b="7314"/>
          <a:stretch/>
        </p:blipFill>
        <p:spPr>
          <a:xfrm>
            <a:off x="294806" y="1347462"/>
            <a:ext cx="6229365" cy="4465396"/>
          </a:xfrm>
          <a:prstGeom prst="rect">
            <a:avLst/>
          </a:prstGeom>
        </p:spPr>
      </p:pic>
      <p:sp>
        <p:nvSpPr>
          <p:cNvPr id="15" name="TextBox 14">
            <a:extLst>
              <a:ext uri="{FF2B5EF4-FFF2-40B4-BE49-F238E27FC236}">
                <a16:creationId xmlns:a16="http://schemas.microsoft.com/office/drawing/2014/main" id="{57D702E0-D5C6-4B80-999C-4754289973CB}"/>
              </a:ext>
            </a:extLst>
          </p:cNvPr>
          <p:cNvSpPr txBox="1"/>
          <p:nvPr/>
        </p:nvSpPr>
        <p:spPr>
          <a:xfrm>
            <a:off x="7054537" y="1551563"/>
            <a:ext cx="3998091" cy="3754874"/>
          </a:xfrm>
          <a:prstGeom prst="rect">
            <a:avLst/>
          </a:prstGeom>
          <a:solidFill>
            <a:schemeClr val="bg2"/>
          </a:solidFill>
          <a:ln>
            <a:solidFill>
              <a:schemeClr val="accent1"/>
            </a:solidFill>
          </a:ln>
        </p:spPr>
        <p:txBody>
          <a:bodyPr wrap="square" rtlCol="0">
            <a:spAutoFit/>
          </a:bodyPr>
          <a:lstStyle/>
          <a:p>
            <a:r>
              <a:rPr lang="en-CA" sz="1400" dirty="0"/>
              <a:t>SPSS then reports the regression model. The “estimates” are the coefficients for each of the regressors. Imagine that each of the regressors are dummy variables taking on values of either 0 or 1. </a:t>
            </a:r>
          </a:p>
          <a:p>
            <a:endParaRPr lang="en-CA" sz="1400" dirty="0"/>
          </a:p>
          <a:p>
            <a:r>
              <a:rPr lang="en-CA" sz="1400" dirty="0"/>
              <a:t>These results suggest (to no surprise) that low cleanliness of the restaurant and low satisfaction with food quality lead to lower overall satisfaction. </a:t>
            </a:r>
          </a:p>
          <a:p>
            <a:endParaRPr lang="en-CA" sz="1400" dirty="0"/>
          </a:p>
          <a:p>
            <a:r>
              <a:rPr lang="en-CA" sz="1400" dirty="0"/>
              <a:t>Note that the model has entirely removed service quality. This is because SPSS found service quality to be entirely redundant with either food quality or cleanliness (i.e., it adds nothing to the ability of the model to predict overall satisfaction). </a:t>
            </a:r>
          </a:p>
        </p:txBody>
      </p:sp>
    </p:spTree>
    <p:extLst>
      <p:ext uri="{BB962C8B-B14F-4D97-AF65-F5344CB8AC3E}">
        <p14:creationId xmlns:p14="http://schemas.microsoft.com/office/powerpoint/2010/main" val="2283634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AF207F-05B3-E4C5-EC7B-614102379847}"/>
              </a:ext>
            </a:extLst>
          </p:cNvPr>
          <p:cNvSpPr>
            <a:spLocks noGrp="1"/>
          </p:cNvSpPr>
          <p:nvPr>
            <p:ph type="title"/>
          </p:nvPr>
        </p:nvSpPr>
        <p:spPr/>
        <p:txBody>
          <a:bodyPr/>
          <a:lstStyle/>
          <a:p>
            <a:pPr algn="ctr"/>
            <a:r>
              <a:rPr lang="en-CA" sz="4400" b="1" dirty="0"/>
              <a:t>Factorial Logistic Regression</a:t>
            </a:r>
          </a:p>
        </p:txBody>
      </p:sp>
    </p:spTree>
    <p:extLst>
      <p:ext uri="{BB962C8B-B14F-4D97-AF65-F5344CB8AC3E}">
        <p14:creationId xmlns:p14="http://schemas.microsoft.com/office/powerpoint/2010/main" val="3882651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3" name="Text Placeholder 2">
            <a:extLst>
              <a:ext uri="{FF2B5EF4-FFF2-40B4-BE49-F238E27FC236}">
                <a16:creationId xmlns:a16="http://schemas.microsoft.com/office/drawing/2014/main" id="{29FF392D-DA66-8D97-AC0A-2FDE80EB5D17}"/>
              </a:ext>
            </a:extLst>
          </p:cNvPr>
          <p:cNvSpPr>
            <a:spLocks noGrp="1"/>
          </p:cNvSpPr>
          <p:nvPr>
            <p:ph type="body" sz="quarter" idx="10"/>
          </p:nvPr>
        </p:nvSpPr>
        <p:spPr/>
        <p:txBody>
          <a:bodyPr/>
          <a:lstStyle/>
          <a:p>
            <a:r>
              <a:rPr lang="en-CA" dirty="0"/>
              <a:t>Factorial Logistic Regression</a:t>
            </a:r>
          </a:p>
        </p:txBody>
      </p:sp>
      <p:sp>
        <p:nvSpPr>
          <p:cNvPr id="10" name="Google Shape;94;p14">
            <a:extLst>
              <a:ext uri="{FF2B5EF4-FFF2-40B4-BE49-F238E27FC236}">
                <a16:creationId xmlns:a16="http://schemas.microsoft.com/office/drawing/2014/main" id="{7A9C8A79-752E-4394-86C5-DC5493417BBC}"/>
              </a:ext>
            </a:extLst>
          </p:cNvPr>
          <p:cNvSpPr txBox="1">
            <a:spLocks noGrp="1"/>
          </p:cNvSpPr>
          <p:nvPr>
            <p:ph idx="13"/>
          </p:nvPr>
        </p:nvSpPr>
        <p:spPr>
          <a:prstGeom prst="rect">
            <a:avLst/>
          </a:prstGeom>
          <a:noFill/>
          <a:ln>
            <a:noFill/>
          </a:ln>
        </p:spPr>
        <p:txBody>
          <a:bodyPr spcFirstLastPara="1" wrap="square" lIns="91425" tIns="45700" rIns="91425" bIns="45700" anchor="t" anchorCtr="0">
            <a:noAutofit/>
          </a:bodyPr>
          <a:lstStyle/>
          <a:p>
            <a:pPr marL="50800" indent="0">
              <a:lnSpc>
                <a:spcPct val="100000"/>
              </a:lnSpc>
              <a:buNone/>
            </a:pPr>
            <a:r>
              <a:rPr lang="en-US" b="0" dirty="0">
                <a:latin typeface="Segoe UI" panose="020B0502040204020203" pitchFamily="34" charset="0"/>
                <a:ea typeface="Segoe UI" panose="020B0502040204020203" pitchFamily="34" charset="0"/>
                <a:cs typeface="Segoe UI" panose="020B0502040204020203" pitchFamily="34" charset="0"/>
              </a:rPr>
              <a:t>Ordered Logistic Regression is great if the dependent variable is ordered but what if it isn’t? Suppose I want to be able to predict a person’s </a:t>
            </a:r>
            <a:r>
              <a:rPr lang="en-US" b="0" dirty="0" err="1">
                <a:latin typeface="Segoe UI" panose="020B0502040204020203" pitchFamily="34" charset="0"/>
                <a:ea typeface="Segoe UI" panose="020B0502040204020203" pitchFamily="34" charset="0"/>
                <a:cs typeface="Segoe UI" panose="020B0502040204020203" pitchFamily="34" charset="0"/>
              </a:rPr>
              <a:t>favourite</a:t>
            </a:r>
            <a:r>
              <a:rPr lang="en-US" b="0" dirty="0">
                <a:latin typeface="Segoe UI" panose="020B0502040204020203" pitchFamily="34" charset="0"/>
                <a:ea typeface="Segoe UI" panose="020B0502040204020203" pitchFamily="34" charset="0"/>
                <a:cs typeface="Segoe UI" panose="020B0502040204020203" pitchFamily="34" charset="0"/>
              </a:rPr>
              <a:t> sport. In this case, possible outcomes for the dependent variable include {soccer, baseball, football, basketball, etc.}. There is no “order” to this variable. In this case, we would use Factorial Logistic Regression (sometimes called Multinomial Logistic Regression) where the dependent variable is nominal – it has no order. </a:t>
            </a:r>
          </a:p>
        </p:txBody>
      </p:sp>
      <p:sp>
        <p:nvSpPr>
          <p:cNvPr id="2" name="Slide Number Placeholder 1"/>
          <p:cNvSpPr>
            <a:spLocks noGrp="1"/>
          </p:cNvSpPr>
          <p:nvPr>
            <p:ph type="sldNum" idx="4294967295"/>
          </p:nvPr>
        </p:nvSpPr>
        <p:spPr>
          <a:xfrm>
            <a:off x="9448800" y="6356350"/>
            <a:ext cx="2743200" cy="365125"/>
          </a:xfrm>
          <a:prstGeom prst="rect">
            <a:avLst/>
          </a:prstGeom>
        </p:spPr>
        <p:txBody>
          <a:bodyPr/>
          <a:lstStyle/>
          <a:p>
            <a:pPr marL="0" lvl="0" indent="0" algn="r" rtl="0">
              <a:spcBef>
                <a:spcPts val="0"/>
              </a:spcBef>
              <a:spcAft>
                <a:spcPts val="0"/>
              </a:spcAft>
              <a:buNone/>
            </a:pPr>
            <a:fld id="{00000000-1234-1234-1234-123412341234}" type="slidenum">
              <a:rPr lang="en-US" smtClean="0"/>
              <a:t>49</a:t>
            </a:fld>
            <a:endParaRPr lang="en-US"/>
          </a:p>
        </p:txBody>
      </p:sp>
    </p:spTree>
    <p:extLst>
      <p:ext uri="{BB962C8B-B14F-4D97-AF65-F5344CB8AC3E}">
        <p14:creationId xmlns:p14="http://schemas.microsoft.com/office/powerpoint/2010/main" val="650460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747" t="41165" r="63962" b="29193"/>
          <a:stretch/>
        </p:blipFill>
        <p:spPr bwMode="auto">
          <a:xfrm>
            <a:off x="2003345" y="2381945"/>
            <a:ext cx="6111641" cy="2946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 Placeholder 2">
            <a:extLst>
              <a:ext uri="{FF2B5EF4-FFF2-40B4-BE49-F238E27FC236}">
                <a16:creationId xmlns:a16="http://schemas.microsoft.com/office/drawing/2014/main" id="{70BE7D86-B0B3-9E2A-96F7-750543E0109E}"/>
              </a:ext>
            </a:extLst>
          </p:cNvPr>
          <p:cNvSpPr>
            <a:spLocks noGrp="1"/>
          </p:cNvSpPr>
          <p:nvPr>
            <p:ph type="body" sz="quarter" idx="10"/>
          </p:nvPr>
        </p:nvSpPr>
        <p:spPr/>
        <p:txBody>
          <a:bodyPr/>
          <a:lstStyle/>
          <a:p>
            <a:r>
              <a:rPr lang="en-CA" dirty="0"/>
              <a:t>Linear Regression</a:t>
            </a:r>
          </a:p>
        </p:txBody>
      </p:sp>
      <p:sp>
        <p:nvSpPr>
          <p:cNvPr id="5" name="TextBox 4"/>
          <p:cNvSpPr txBox="1"/>
          <p:nvPr/>
        </p:nvSpPr>
        <p:spPr>
          <a:xfrm>
            <a:off x="415600" y="1486689"/>
            <a:ext cx="8151341" cy="461665"/>
          </a:xfrm>
          <a:prstGeom prst="rect">
            <a:avLst/>
          </a:prstGeom>
          <a:noFill/>
        </p:spPr>
        <p:txBody>
          <a:bodyPr wrap="square" rtlCol="0">
            <a:spAutoFit/>
          </a:bodyPr>
          <a:lstStyle/>
          <a:p>
            <a:r>
              <a:rPr lang="en-CA" sz="2400" dirty="0"/>
              <a:t>Right-click on one of the points (in an Excel chart)</a:t>
            </a:r>
          </a:p>
        </p:txBody>
      </p:sp>
      <p:cxnSp>
        <p:nvCxnSpPr>
          <p:cNvPr id="6" name="Straight Arrow Connector 5"/>
          <p:cNvCxnSpPr/>
          <p:nvPr/>
        </p:nvCxnSpPr>
        <p:spPr>
          <a:xfrm flipH="1">
            <a:off x="7117491" y="4392000"/>
            <a:ext cx="1235676" cy="0"/>
          </a:xfrm>
          <a:prstGeom prst="straightConnector1">
            <a:avLst/>
          </a:prstGeom>
          <a:ln w="3492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353166" y="4078813"/>
            <a:ext cx="1684639" cy="523220"/>
          </a:xfrm>
          <a:prstGeom prst="rect">
            <a:avLst/>
          </a:prstGeom>
          <a:noFill/>
        </p:spPr>
        <p:txBody>
          <a:bodyPr wrap="square" rtlCol="0">
            <a:spAutoFit/>
          </a:bodyPr>
          <a:lstStyle/>
          <a:p>
            <a:r>
              <a:rPr lang="en-CA" sz="1400" dirty="0"/>
              <a:t>Select “Add </a:t>
            </a:r>
            <a:r>
              <a:rPr lang="en-CA" sz="1400" dirty="0" err="1"/>
              <a:t>Trendline</a:t>
            </a:r>
            <a:r>
              <a:rPr lang="en-CA" sz="1400" dirty="0"/>
              <a:t>”</a:t>
            </a:r>
          </a:p>
        </p:txBody>
      </p:sp>
    </p:spTree>
    <p:extLst>
      <p:ext uri="{BB962C8B-B14F-4D97-AF65-F5344CB8AC3E}">
        <p14:creationId xmlns:p14="http://schemas.microsoft.com/office/powerpoint/2010/main" val="4136748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3" name="Text Placeholder 2">
            <a:extLst>
              <a:ext uri="{FF2B5EF4-FFF2-40B4-BE49-F238E27FC236}">
                <a16:creationId xmlns:a16="http://schemas.microsoft.com/office/drawing/2014/main" id="{0082C083-CD4E-3AB4-D1C0-C6ACAFB831F7}"/>
              </a:ext>
            </a:extLst>
          </p:cNvPr>
          <p:cNvSpPr>
            <a:spLocks noGrp="1"/>
          </p:cNvSpPr>
          <p:nvPr>
            <p:ph type="body" sz="quarter" idx="10"/>
          </p:nvPr>
        </p:nvSpPr>
        <p:spPr/>
        <p:txBody>
          <a:bodyPr/>
          <a:lstStyle/>
          <a:p>
            <a:r>
              <a:rPr lang="en-CA" dirty="0"/>
              <a:t>Factorial Logistic Regression</a:t>
            </a:r>
          </a:p>
        </p:txBody>
      </p:sp>
      <p:sp>
        <p:nvSpPr>
          <p:cNvPr id="2" name="Slide Number Placeholder 1"/>
          <p:cNvSpPr>
            <a:spLocks noGrp="1"/>
          </p:cNvSpPr>
          <p:nvPr>
            <p:ph type="sldNum" idx="4294967295"/>
          </p:nvPr>
        </p:nvSpPr>
        <p:spPr>
          <a:xfrm>
            <a:off x="9448800" y="6356350"/>
            <a:ext cx="2743200" cy="365125"/>
          </a:xfrm>
          <a:prstGeom prst="rect">
            <a:avLst/>
          </a:prstGeom>
        </p:spPr>
        <p:txBody>
          <a:bodyPr/>
          <a:lstStyle/>
          <a:p>
            <a:pPr marL="0" lvl="0" indent="0" algn="r" rtl="0">
              <a:spcBef>
                <a:spcPts val="0"/>
              </a:spcBef>
              <a:spcAft>
                <a:spcPts val="0"/>
              </a:spcAft>
              <a:buNone/>
            </a:pPr>
            <a:fld id="{00000000-1234-1234-1234-123412341234}" type="slidenum">
              <a:rPr lang="en-US" smtClean="0"/>
              <a:t>50</a:t>
            </a:fld>
            <a:endParaRPr lang="en-US"/>
          </a:p>
        </p:txBody>
      </p:sp>
      <p:pic>
        <p:nvPicPr>
          <p:cNvPr id="6" name="Picture 5">
            <a:extLst>
              <a:ext uri="{FF2B5EF4-FFF2-40B4-BE49-F238E27FC236}">
                <a16:creationId xmlns:a16="http://schemas.microsoft.com/office/drawing/2014/main" id="{B22EF45F-71D0-4AD0-B9E3-594366BA60D0}"/>
              </a:ext>
            </a:extLst>
          </p:cNvPr>
          <p:cNvPicPr>
            <a:picLocks noChangeAspect="1"/>
          </p:cNvPicPr>
          <p:nvPr/>
        </p:nvPicPr>
        <p:blipFill rotWithShape="1">
          <a:blip r:embed="rId3"/>
          <a:srcRect r="51369" b="16190"/>
          <a:stretch/>
        </p:blipFill>
        <p:spPr>
          <a:xfrm>
            <a:off x="5269969" y="1228676"/>
            <a:ext cx="4773916" cy="4627825"/>
          </a:xfrm>
          <a:prstGeom prst="rect">
            <a:avLst/>
          </a:prstGeom>
        </p:spPr>
      </p:pic>
      <p:sp>
        <p:nvSpPr>
          <p:cNvPr id="7" name="TextBox 6">
            <a:extLst>
              <a:ext uri="{FF2B5EF4-FFF2-40B4-BE49-F238E27FC236}">
                <a16:creationId xmlns:a16="http://schemas.microsoft.com/office/drawing/2014/main" id="{DD85A735-3A2D-47D4-B81E-B6B2E89D013A}"/>
              </a:ext>
            </a:extLst>
          </p:cNvPr>
          <p:cNvSpPr txBox="1"/>
          <p:nvPr/>
        </p:nvSpPr>
        <p:spPr>
          <a:xfrm>
            <a:off x="500063" y="1714500"/>
            <a:ext cx="4572000" cy="3785652"/>
          </a:xfrm>
          <a:prstGeom prst="rect">
            <a:avLst/>
          </a:prstGeom>
          <a:noFill/>
        </p:spPr>
        <p:txBody>
          <a:bodyPr wrap="square" rtlCol="0">
            <a:spAutoFit/>
          </a:bodyPr>
          <a:lstStyle/>
          <a:p>
            <a:r>
              <a:rPr lang="en-CA" sz="1600" dirty="0"/>
              <a:t>I’ve setup my data in SPSS as at right. </a:t>
            </a:r>
          </a:p>
          <a:p>
            <a:endParaRPr lang="en-CA" sz="1600" dirty="0"/>
          </a:p>
          <a:p>
            <a:r>
              <a:rPr lang="en-CA" sz="1600" dirty="0"/>
              <a:t>Favourite Sport is a dependent, nominal variable. </a:t>
            </a:r>
          </a:p>
          <a:p>
            <a:endParaRPr lang="en-CA" sz="1600" dirty="0"/>
          </a:p>
          <a:p>
            <a:r>
              <a:rPr lang="en-CA" sz="1600" dirty="0"/>
              <a:t>Nationality is an independent dichotomous nominal variable (my data includes only Americans and Canadians and so it is dichotomous in this sense)</a:t>
            </a:r>
          </a:p>
          <a:p>
            <a:endParaRPr lang="en-CA" sz="1600" dirty="0"/>
          </a:p>
          <a:p>
            <a:r>
              <a:rPr lang="en-CA" sz="1600" dirty="0"/>
              <a:t>Yearly Income is a continuous (or scale) independent variable. </a:t>
            </a:r>
          </a:p>
          <a:p>
            <a:endParaRPr lang="en-CA" sz="1600" dirty="0"/>
          </a:p>
          <a:p>
            <a:r>
              <a:rPr lang="en-CA" sz="1600" dirty="0"/>
              <a:t>Gender is a dichotomous nominal independent variable. </a:t>
            </a:r>
          </a:p>
        </p:txBody>
      </p:sp>
    </p:spTree>
    <p:extLst>
      <p:ext uri="{BB962C8B-B14F-4D97-AF65-F5344CB8AC3E}">
        <p14:creationId xmlns:p14="http://schemas.microsoft.com/office/powerpoint/2010/main" val="20313518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3" name="Text Placeholder 2">
            <a:extLst>
              <a:ext uri="{FF2B5EF4-FFF2-40B4-BE49-F238E27FC236}">
                <a16:creationId xmlns:a16="http://schemas.microsoft.com/office/drawing/2014/main" id="{B051F971-F3CF-D003-A270-F5561B8076DE}"/>
              </a:ext>
            </a:extLst>
          </p:cNvPr>
          <p:cNvSpPr>
            <a:spLocks noGrp="1"/>
          </p:cNvSpPr>
          <p:nvPr>
            <p:ph type="body" sz="quarter" idx="10"/>
          </p:nvPr>
        </p:nvSpPr>
        <p:spPr/>
        <p:txBody>
          <a:bodyPr/>
          <a:lstStyle/>
          <a:p>
            <a:r>
              <a:rPr lang="en-CA" dirty="0"/>
              <a:t>Factorial Logistic Regression</a:t>
            </a:r>
          </a:p>
        </p:txBody>
      </p:sp>
      <p:sp>
        <p:nvSpPr>
          <p:cNvPr id="10" name="Google Shape;94;p14">
            <a:extLst>
              <a:ext uri="{FF2B5EF4-FFF2-40B4-BE49-F238E27FC236}">
                <a16:creationId xmlns:a16="http://schemas.microsoft.com/office/drawing/2014/main" id="{7A9C8A79-752E-4394-86C5-DC5493417BBC}"/>
              </a:ext>
            </a:extLst>
          </p:cNvPr>
          <p:cNvSpPr txBox="1">
            <a:spLocks noGrp="1"/>
          </p:cNvSpPr>
          <p:nvPr>
            <p:ph idx="13"/>
          </p:nvPr>
        </p:nvSpPr>
        <p:spPr>
          <a:xfrm>
            <a:off x="735624" y="1371600"/>
            <a:ext cx="4141176" cy="457200"/>
          </a:xfrm>
          <a:prstGeom prst="rect">
            <a:avLst/>
          </a:prstGeom>
          <a:noFill/>
          <a:ln>
            <a:noFill/>
          </a:ln>
        </p:spPr>
        <p:txBody>
          <a:bodyPr spcFirstLastPara="1" wrap="square" lIns="91425" tIns="45700" rIns="91425" bIns="45700" anchor="t" anchorCtr="0">
            <a:noAutofit/>
          </a:bodyPr>
          <a:lstStyle/>
          <a:p>
            <a:pPr marL="50800" indent="0">
              <a:lnSpc>
                <a:spcPct val="100000"/>
              </a:lnSpc>
              <a:buNone/>
            </a:pPr>
            <a:r>
              <a:rPr lang="en-US" sz="2000" b="0" dirty="0">
                <a:latin typeface="Segoe UI" panose="020B0502040204020203" pitchFamily="34" charset="0"/>
                <a:ea typeface="Segoe UI" panose="020B0502040204020203" pitchFamily="34" charset="0"/>
                <a:cs typeface="Segoe UI" panose="020B0502040204020203" pitchFamily="34" charset="0"/>
              </a:rPr>
              <a:t>For our problem, SPSS generates what is essentially four different logistic regression models. Each reports the log-likelihood of an individual reporting their </a:t>
            </a:r>
            <a:r>
              <a:rPr lang="en-US" sz="2000" b="0" dirty="0" err="1">
                <a:latin typeface="Segoe UI" panose="020B0502040204020203" pitchFamily="34" charset="0"/>
                <a:ea typeface="Segoe UI" panose="020B0502040204020203" pitchFamily="34" charset="0"/>
                <a:cs typeface="Segoe UI" panose="020B0502040204020203" pitchFamily="34" charset="0"/>
              </a:rPr>
              <a:t>favourite</a:t>
            </a:r>
            <a:r>
              <a:rPr lang="en-US" sz="2000" b="0" dirty="0">
                <a:latin typeface="Segoe UI" panose="020B0502040204020203" pitchFamily="34" charset="0"/>
                <a:ea typeface="Segoe UI" panose="020B0502040204020203" pitchFamily="34" charset="0"/>
                <a:cs typeface="Segoe UI" panose="020B0502040204020203" pitchFamily="34" charset="0"/>
              </a:rPr>
              <a:t> sport as {Baseball, Football, Soccer, Hockey} relative to the reference category of {Basketball} as functions of gender, income, and nationality. </a:t>
            </a:r>
          </a:p>
        </p:txBody>
      </p:sp>
      <p:sp>
        <p:nvSpPr>
          <p:cNvPr id="2" name="Slide Number Placeholder 1"/>
          <p:cNvSpPr>
            <a:spLocks noGrp="1"/>
          </p:cNvSpPr>
          <p:nvPr>
            <p:ph type="sldNum" idx="4294967295"/>
          </p:nvPr>
        </p:nvSpPr>
        <p:spPr>
          <a:xfrm>
            <a:off x="9448800" y="6356350"/>
            <a:ext cx="2743200" cy="365125"/>
          </a:xfrm>
          <a:prstGeom prst="rect">
            <a:avLst/>
          </a:prstGeom>
        </p:spPr>
        <p:txBody>
          <a:bodyPr/>
          <a:lstStyle/>
          <a:p>
            <a:pPr marL="0" lvl="0" indent="0" algn="r" rtl="0">
              <a:spcBef>
                <a:spcPts val="0"/>
              </a:spcBef>
              <a:spcAft>
                <a:spcPts val="0"/>
              </a:spcAft>
              <a:buNone/>
            </a:pPr>
            <a:fld id="{00000000-1234-1234-1234-123412341234}" type="slidenum">
              <a:rPr lang="en-US" smtClean="0"/>
              <a:t>51</a:t>
            </a:fld>
            <a:endParaRPr lang="en-US"/>
          </a:p>
        </p:txBody>
      </p:sp>
      <p:pic>
        <p:nvPicPr>
          <p:cNvPr id="4" name="Picture 3">
            <a:extLst>
              <a:ext uri="{FF2B5EF4-FFF2-40B4-BE49-F238E27FC236}">
                <a16:creationId xmlns:a16="http://schemas.microsoft.com/office/drawing/2014/main" id="{719EADF5-5422-456B-8681-53049C817E7B}"/>
              </a:ext>
            </a:extLst>
          </p:cNvPr>
          <p:cNvPicPr>
            <a:picLocks noChangeAspect="1"/>
          </p:cNvPicPr>
          <p:nvPr/>
        </p:nvPicPr>
        <p:blipFill rotWithShape="1">
          <a:blip r:embed="rId3"/>
          <a:srcRect l="12560" t="12487" r="35655" b="18101"/>
          <a:stretch/>
        </p:blipFill>
        <p:spPr>
          <a:xfrm>
            <a:off x="5121558" y="1204689"/>
            <a:ext cx="6968842" cy="5254168"/>
          </a:xfrm>
          <a:prstGeom prst="rect">
            <a:avLst/>
          </a:prstGeom>
        </p:spPr>
      </p:pic>
    </p:spTree>
    <p:extLst>
      <p:ext uri="{BB962C8B-B14F-4D97-AF65-F5344CB8AC3E}">
        <p14:creationId xmlns:p14="http://schemas.microsoft.com/office/powerpoint/2010/main" val="659632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5" name="Text Placeholder 4">
            <a:extLst>
              <a:ext uri="{FF2B5EF4-FFF2-40B4-BE49-F238E27FC236}">
                <a16:creationId xmlns:a16="http://schemas.microsoft.com/office/drawing/2014/main" id="{C645A9B4-8935-D9CA-E26A-C4D04A9EBB3D}"/>
              </a:ext>
            </a:extLst>
          </p:cNvPr>
          <p:cNvSpPr>
            <a:spLocks noGrp="1"/>
          </p:cNvSpPr>
          <p:nvPr>
            <p:ph type="body" sz="quarter" idx="10"/>
          </p:nvPr>
        </p:nvSpPr>
        <p:spPr/>
        <p:txBody>
          <a:bodyPr/>
          <a:lstStyle/>
          <a:p>
            <a:r>
              <a:rPr lang="en-CA" dirty="0"/>
              <a:t>Factorial Logistic Regression</a:t>
            </a:r>
          </a:p>
        </p:txBody>
      </p:sp>
      <p:sp>
        <p:nvSpPr>
          <p:cNvPr id="10" name="Google Shape;94;p14">
            <a:extLst>
              <a:ext uri="{FF2B5EF4-FFF2-40B4-BE49-F238E27FC236}">
                <a16:creationId xmlns:a16="http://schemas.microsoft.com/office/drawing/2014/main" id="{7A9C8A79-752E-4394-86C5-DC5493417BBC}"/>
              </a:ext>
            </a:extLst>
          </p:cNvPr>
          <p:cNvSpPr txBox="1">
            <a:spLocks noGrp="1"/>
          </p:cNvSpPr>
          <p:nvPr>
            <p:ph idx="13"/>
          </p:nvPr>
        </p:nvSpPr>
        <p:spPr>
          <a:xfrm>
            <a:off x="735624" y="1371600"/>
            <a:ext cx="3379176" cy="457200"/>
          </a:xfrm>
          <a:prstGeom prst="rect">
            <a:avLst/>
          </a:prstGeom>
          <a:noFill/>
          <a:ln>
            <a:noFill/>
          </a:ln>
        </p:spPr>
        <p:txBody>
          <a:bodyPr spcFirstLastPara="1" wrap="square" lIns="91425" tIns="45700" rIns="91425" bIns="45700" anchor="t" anchorCtr="0">
            <a:noAutofit/>
          </a:bodyPr>
          <a:lstStyle/>
          <a:p>
            <a:pPr marL="50800" indent="0">
              <a:lnSpc>
                <a:spcPct val="100000"/>
              </a:lnSpc>
              <a:buNone/>
            </a:pPr>
            <a:r>
              <a:rPr lang="en-US" sz="2000" b="0" dirty="0">
                <a:latin typeface="Segoe UI" panose="020B0502040204020203" pitchFamily="34" charset="0"/>
                <a:ea typeface="Segoe UI" panose="020B0502040204020203" pitchFamily="34" charset="0"/>
                <a:cs typeface="Segoe UI" panose="020B0502040204020203" pitchFamily="34" charset="0"/>
              </a:rPr>
              <a:t>By virtue of a respondent being Canadian, the likelihood of that individual reporting being a fan of baseball (as opposed to the reference value – basketball) becomes less likely. The same is true of all other sports with the exception of hockey. </a:t>
            </a:r>
          </a:p>
        </p:txBody>
      </p:sp>
      <p:sp>
        <p:nvSpPr>
          <p:cNvPr id="2" name="Slide Number Placeholder 1"/>
          <p:cNvSpPr>
            <a:spLocks noGrp="1"/>
          </p:cNvSpPr>
          <p:nvPr>
            <p:ph type="sldNum" idx="4294967295"/>
          </p:nvPr>
        </p:nvSpPr>
        <p:spPr>
          <a:xfrm>
            <a:off x="9448800" y="6356350"/>
            <a:ext cx="2743200" cy="365125"/>
          </a:xfrm>
          <a:prstGeom prst="rect">
            <a:avLst/>
          </a:prstGeom>
        </p:spPr>
        <p:txBody>
          <a:bodyPr/>
          <a:lstStyle/>
          <a:p>
            <a:pPr marL="0" lvl="0" indent="0" algn="r" rtl="0">
              <a:spcBef>
                <a:spcPts val="0"/>
              </a:spcBef>
              <a:spcAft>
                <a:spcPts val="0"/>
              </a:spcAft>
              <a:buNone/>
            </a:pPr>
            <a:fld id="{00000000-1234-1234-1234-123412341234}" type="slidenum">
              <a:rPr lang="en-US" smtClean="0"/>
              <a:t>52</a:t>
            </a:fld>
            <a:endParaRPr lang="en-US"/>
          </a:p>
        </p:txBody>
      </p:sp>
      <p:pic>
        <p:nvPicPr>
          <p:cNvPr id="4" name="Picture 3">
            <a:extLst>
              <a:ext uri="{FF2B5EF4-FFF2-40B4-BE49-F238E27FC236}">
                <a16:creationId xmlns:a16="http://schemas.microsoft.com/office/drawing/2014/main" id="{719EADF5-5422-456B-8681-53049C817E7B}"/>
              </a:ext>
            </a:extLst>
          </p:cNvPr>
          <p:cNvPicPr>
            <a:picLocks noChangeAspect="1"/>
          </p:cNvPicPr>
          <p:nvPr/>
        </p:nvPicPr>
        <p:blipFill rotWithShape="1">
          <a:blip r:embed="rId3"/>
          <a:srcRect l="12560" t="12487" r="35655" b="18101"/>
          <a:stretch/>
        </p:blipFill>
        <p:spPr>
          <a:xfrm>
            <a:off x="5121558" y="1204689"/>
            <a:ext cx="6968842" cy="5254168"/>
          </a:xfrm>
          <a:prstGeom prst="rect">
            <a:avLst/>
          </a:prstGeom>
        </p:spPr>
      </p:pic>
      <p:sp>
        <p:nvSpPr>
          <p:cNvPr id="3" name="Rectangle 2">
            <a:extLst>
              <a:ext uri="{FF2B5EF4-FFF2-40B4-BE49-F238E27FC236}">
                <a16:creationId xmlns:a16="http://schemas.microsoft.com/office/drawing/2014/main" id="{F362F20E-BB6F-4618-B179-323F9C9D539E}"/>
              </a:ext>
            </a:extLst>
          </p:cNvPr>
          <p:cNvSpPr/>
          <p:nvPr/>
        </p:nvSpPr>
        <p:spPr>
          <a:xfrm>
            <a:off x="6615113" y="2428875"/>
            <a:ext cx="471487" cy="142875"/>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1F110E80-9021-47B3-85C6-89E04BAAF768}"/>
              </a:ext>
            </a:extLst>
          </p:cNvPr>
          <p:cNvSpPr/>
          <p:nvPr/>
        </p:nvSpPr>
        <p:spPr>
          <a:xfrm>
            <a:off x="6582456" y="3510189"/>
            <a:ext cx="471487" cy="142875"/>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D575CF7A-BD71-48A7-A75F-C44BB477ABC3}"/>
              </a:ext>
            </a:extLst>
          </p:cNvPr>
          <p:cNvSpPr/>
          <p:nvPr/>
        </p:nvSpPr>
        <p:spPr>
          <a:xfrm>
            <a:off x="6582456" y="4610553"/>
            <a:ext cx="471487" cy="142875"/>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E725A986-8E89-4A22-9A86-DF6896B87DEB}"/>
              </a:ext>
            </a:extLst>
          </p:cNvPr>
          <p:cNvSpPr/>
          <p:nvPr/>
        </p:nvSpPr>
        <p:spPr>
          <a:xfrm>
            <a:off x="6604227" y="5710917"/>
            <a:ext cx="471487" cy="142875"/>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683713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5" name="Text Placeholder 4">
            <a:extLst>
              <a:ext uri="{FF2B5EF4-FFF2-40B4-BE49-F238E27FC236}">
                <a16:creationId xmlns:a16="http://schemas.microsoft.com/office/drawing/2014/main" id="{22BE5BC5-37C4-6C5B-C47B-47C90BA7C466}"/>
              </a:ext>
            </a:extLst>
          </p:cNvPr>
          <p:cNvSpPr>
            <a:spLocks noGrp="1"/>
          </p:cNvSpPr>
          <p:nvPr>
            <p:ph type="body" sz="quarter" idx="10"/>
          </p:nvPr>
        </p:nvSpPr>
        <p:spPr/>
        <p:txBody>
          <a:bodyPr/>
          <a:lstStyle/>
          <a:p>
            <a:r>
              <a:rPr lang="en-CA" dirty="0"/>
              <a:t>Factorial Logistic Regression</a:t>
            </a:r>
          </a:p>
        </p:txBody>
      </p:sp>
      <p:sp>
        <p:nvSpPr>
          <p:cNvPr id="10" name="Google Shape;94;p14">
            <a:extLst>
              <a:ext uri="{FF2B5EF4-FFF2-40B4-BE49-F238E27FC236}">
                <a16:creationId xmlns:a16="http://schemas.microsoft.com/office/drawing/2014/main" id="{7A9C8A79-752E-4394-86C5-DC5493417BBC}"/>
              </a:ext>
            </a:extLst>
          </p:cNvPr>
          <p:cNvSpPr txBox="1">
            <a:spLocks noGrp="1"/>
          </p:cNvSpPr>
          <p:nvPr>
            <p:ph idx="13"/>
          </p:nvPr>
        </p:nvSpPr>
        <p:spPr>
          <a:xfrm>
            <a:off x="735624" y="1371600"/>
            <a:ext cx="4064976" cy="457200"/>
          </a:xfrm>
          <a:prstGeom prst="rect">
            <a:avLst/>
          </a:prstGeom>
          <a:noFill/>
          <a:ln>
            <a:noFill/>
          </a:ln>
        </p:spPr>
        <p:txBody>
          <a:bodyPr spcFirstLastPara="1" wrap="square" lIns="91425" tIns="45700" rIns="91425" bIns="45700" anchor="t" anchorCtr="0">
            <a:noAutofit/>
          </a:bodyPr>
          <a:lstStyle/>
          <a:p>
            <a:pPr marL="50800" indent="0">
              <a:lnSpc>
                <a:spcPct val="100000"/>
              </a:lnSpc>
              <a:buNone/>
            </a:pPr>
            <a:r>
              <a:rPr lang="en-US" sz="2000" b="0" dirty="0">
                <a:latin typeface="Segoe UI" panose="020B0502040204020203" pitchFamily="34" charset="0"/>
                <a:ea typeface="Segoe UI" panose="020B0502040204020203" pitchFamily="34" charset="0"/>
                <a:cs typeface="Segoe UI" panose="020B0502040204020203" pitchFamily="34" charset="0"/>
              </a:rPr>
              <a:t>Why has SPSS essentially eliminated these from the model?</a:t>
            </a:r>
          </a:p>
          <a:p>
            <a:pPr marL="50800" indent="0">
              <a:lnSpc>
                <a:spcPct val="100000"/>
              </a:lnSpc>
              <a:buNone/>
            </a:pPr>
            <a:endParaRPr lang="en-US" sz="2000" b="0" dirty="0">
              <a:latin typeface="Segoe UI" panose="020B0502040204020203" pitchFamily="34" charset="0"/>
              <a:ea typeface="Segoe UI" panose="020B0502040204020203" pitchFamily="34" charset="0"/>
              <a:cs typeface="Segoe UI" panose="020B0502040204020203" pitchFamily="34" charset="0"/>
            </a:endParaRPr>
          </a:p>
          <a:p>
            <a:pPr marL="50800" indent="0">
              <a:lnSpc>
                <a:spcPct val="100000"/>
              </a:lnSpc>
              <a:buNone/>
            </a:pPr>
            <a:r>
              <a:rPr lang="en-US" sz="2000" b="0" dirty="0">
                <a:latin typeface="Segoe UI" panose="020B0502040204020203" pitchFamily="34" charset="0"/>
                <a:ea typeface="Segoe UI" panose="020B0502040204020203" pitchFamily="34" charset="0"/>
                <a:cs typeface="Segoe UI" panose="020B0502040204020203" pitchFamily="34" charset="0"/>
              </a:rPr>
              <a:t>Because these are all dichotomous variables. There are only two possible responses included in the data. If the respondent is not Canadian, they must be American. If they didn’t report being male then they reported being female. In these categorical cases, I only need a coefficient for </a:t>
            </a:r>
            <a:r>
              <a:rPr lang="en-US" sz="2000" b="0" i="1" dirty="0">
                <a:latin typeface="Segoe UI" panose="020B0502040204020203" pitchFamily="34" charset="0"/>
                <a:ea typeface="Segoe UI" panose="020B0502040204020203" pitchFamily="34" charset="0"/>
                <a:cs typeface="Segoe UI" panose="020B0502040204020203" pitchFamily="34" charset="0"/>
              </a:rPr>
              <a:t>k-</a:t>
            </a:r>
            <a:r>
              <a:rPr lang="en-US" sz="2000" b="0" dirty="0">
                <a:latin typeface="Segoe UI" panose="020B0502040204020203" pitchFamily="34" charset="0"/>
                <a:ea typeface="Segoe UI" panose="020B0502040204020203" pitchFamily="34" charset="0"/>
                <a:cs typeface="Segoe UI" panose="020B0502040204020203" pitchFamily="34" charset="0"/>
              </a:rPr>
              <a:t>1 of the categories. </a:t>
            </a:r>
          </a:p>
        </p:txBody>
      </p:sp>
      <p:sp>
        <p:nvSpPr>
          <p:cNvPr id="2" name="Slide Number Placeholder 1"/>
          <p:cNvSpPr>
            <a:spLocks noGrp="1"/>
          </p:cNvSpPr>
          <p:nvPr>
            <p:ph type="sldNum" idx="4294967295"/>
          </p:nvPr>
        </p:nvSpPr>
        <p:spPr>
          <a:xfrm>
            <a:off x="9448800" y="6356350"/>
            <a:ext cx="2743200" cy="365125"/>
          </a:xfrm>
          <a:prstGeom prst="rect">
            <a:avLst/>
          </a:prstGeom>
        </p:spPr>
        <p:txBody>
          <a:bodyPr/>
          <a:lstStyle/>
          <a:p>
            <a:pPr marL="0" lvl="0" indent="0" algn="r" rtl="0">
              <a:spcBef>
                <a:spcPts val="0"/>
              </a:spcBef>
              <a:spcAft>
                <a:spcPts val="0"/>
              </a:spcAft>
              <a:buNone/>
            </a:pPr>
            <a:fld id="{00000000-1234-1234-1234-123412341234}" type="slidenum">
              <a:rPr lang="en-US" smtClean="0"/>
              <a:t>53</a:t>
            </a:fld>
            <a:endParaRPr lang="en-US"/>
          </a:p>
        </p:txBody>
      </p:sp>
      <p:pic>
        <p:nvPicPr>
          <p:cNvPr id="4" name="Picture 3">
            <a:extLst>
              <a:ext uri="{FF2B5EF4-FFF2-40B4-BE49-F238E27FC236}">
                <a16:creationId xmlns:a16="http://schemas.microsoft.com/office/drawing/2014/main" id="{719EADF5-5422-456B-8681-53049C817E7B}"/>
              </a:ext>
            </a:extLst>
          </p:cNvPr>
          <p:cNvPicPr>
            <a:picLocks noChangeAspect="1"/>
          </p:cNvPicPr>
          <p:nvPr/>
        </p:nvPicPr>
        <p:blipFill rotWithShape="1">
          <a:blip r:embed="rId3"/>
          <a:srcRect l="12560" t="12487" r="35655" b="18101"/>
          <a:stretch/>
        </p:blipFill>
        <p:spPr>
          <a:xfrm>
            <a:off x="5121558" y="1204689"/>
            <a:ext cx="6968842" cy="5254168"/>
          </a:xfrm>
          <a:prstGeom prst="rect">
            <a:avLst/>
          </a:prstGeom>
        </p:spPr>
      </p:pic>
      <p:sp>
        <p:nvSpPr>
          <p:cNvPr id="3" name="Rectangle 2">
            <a:extLst>
              <a:ext uri="{FF2B5EF4-FFF2-40B4-BE49-F238E27FC236}">
                <a16:creationId xmlns:a16="http://schemas.microsoft.com/office/drawing/2014/main" id="{F362F20E-BB6F-4618-B179-323F9C9D539E}"/>
              </a:ext>
            </a:extLst>
          </p:cNvPr>
          <p:cNvSpPr/>
          <p:nvPr/>
        </p:nvSpPr>
        <p:spPr>
          <a:xfrm>
            <a:off x="6604227" y="2624817"/>
            <a:ext cx="471487" cy="142875"/>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1F110E80-9021-47B3-85C6-89E04BAAF768}"/>
              </a:ext>
            </a:extLst>
          </p:cNvPr>
          <p:cNvSpPr/>
          <p:nvPr/>
        </p:nvSpPr>
        <p:spPr>
          <a:xfrm>
            <a:off x="6593455" y="3725181"/>
            <a:ext cx="471487" cy="142875"/>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D575CF7A-BD71-48A7-A75F-C44BB477ABC3}"/>
              </a:ext>
            </a:extLst>
          </p:cNvPr>
          <p:cNvSpPr/>
          <p:nvPr/>
        </p:nvSpPr>
        <p:spPr>
          <a:xfrm>
            <a:off x="6593454" y="4754107"/>
            <a:ext cx="471487" cy="142875"/>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E725A986-8E89-4A22-9A86-DF6896B87DEB}"/>
              </a:ext>
            </a:extLst>
          </p:cNvPr>
          <p:cNvSpPr/>
          <p:nvPr/>
        </p:nvSpPr>
        <p:spPr>
          <a:xfrm>
            <a:off x="6604227" y="5906860"/>
            <a:ext cx="471487" cy="142875"/>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209634F6-0310-4D95-B3F7-B50F89CCC10D}"/>
              </a:ext>
            </a:extLst>
          </p:cNvPr>
          <p:cNvSpPr/>
          <p:nvPr/>
        </p:nvSpPr>
        <p:spPr>
          <a:xfrm>
            <a:off x="6593454" y="2951672"/>
            <a:ext cx="471487" cy="142875"/>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A25F1EB9-80C6-4E4C-AC8D-4F5179D82504}"/>
              </a:ext>
            </a:extLst>
          </p:cNvPr>
          <p:cNvSpPr/>
          <p:nvPr/>
        </p:nvSpPr>
        <p:spPr>
          <a:xfrm>
            <a:off x="6604227" y="4092025"/>
            <a:ext cx="471487" cy="142875"/>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ECB2D48A-C3A5-4534-8C12-817D8DDC17AC}"/>
              </a:ext>
            </a:extLst>
          </p:cNvPr>
          <p:cNvSpPr/>
          <p:nvPr/>
        </p:nvSpPr>
        <p:spPr>
          <a:xfrm>
            <a:off x="6593453" y="5120951"/>
            <a:ext cx="471487" cy="142875"/>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C99F2CEA-2DF0-4B9D-8596-CFFF2D280521}"/>
              </a:ext>
            </a:extLst>
          </p:cNvPr>
          <p:cNvSpPr/>
          <p:nvPr/>
        </p:nvSpPr>
        <p:spPr>
          <a:xfrm>
            <a:off x="6604227" y="6273704"/>
            <a:ext cx="471487" cy="142875"/>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965679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3" name="Text Placeholder 2">
            <a:extLst>
              <a:ext uri="{FF2B5EF4-FFF2-40B4-BE49-F238E27FC236}">
                <a16:creationId xmlns:a16="http://schemas.microsoft.com/office/drawing/2014/main" id="{0F3851AE-33B4-D40C-E493-F99A2A582B4B}"/>
              </a:ext>
            </a:extLst>
          </p:cNvPr>
          <p:cNvSpPr>
            <a:spLocks noGrp="1"/>
          </p:cNvSpPr>
          <p:nvPr>
            <p:ph type="body" sz="quarter" idx="10"/>
          </p:nvPr>
        </p:nvSpPr>
        <p:spPr/>
        <p:txBody>
          <a:bodyPr/>
          <a:lstStyle/>
          <a:p>
            <a:r>
              <a:rPr lang="en-CA" dirty="0"/>
              <a:t>Factorial Logistic Regression</a:t>
            </a:r>
          </a:p>
        </p:txBody>
      </p:sp>
      <mc:AlternateContent xmlns:mc="http://schemas.openxmlformats.org/markup-compatibility/2006">
        <mc:Choice xmlns:a14="http://schemas.microsoft.com/office/drawing/2010/main" Requires="a14">
          <p:sp>
            <p:nvSpPr>
              <p:cNvPr id="10" name="Google Shape;94;p14">
                <a:extLst>
                  <a:ext uri="{FF2B5EF4-FFF2-40B4-BE49-F238E27FC236}">
                    <a16:creationId xmlns:a16="http://schemas.microsoft.com/office/drawing/2014/main" id="{7A9C8A79-752E-4394-86C5-DC5493417BBC}"/>
                  </a:ext>
                </a:extLst>
              </p:cNvPr>
              <p:cNvSpPr txBox="1">
                <a:spLocks noGrp="1"/>
              </p:cNvSpPr>
              <p:nvPr>
                <p:ph idx="13"/>
              </p:nvPr>
            </p:nvSpPr>
            <p:spPr>
              <a:xfrm>
                <a:off x="-76200" y="1600200"/>
                <a:ext cx="12344400" cy="457200"/>
              </a:xfrm>
              <a:prstGeom prst="rect">
                <a:avLst/>
              </a:prstGeom>
              <a:noFill/>
              <a:ln>
                <a:noFill/>
              </a:ln>
            </p:spPr>
            <p:txBody>
              <a:bodyPr spcFirstLastPara="1" wrap="square" lIns="91425" tIns="45700" rIns="91425" bIns="45700" anchor="t" anchorCtr="0">
                <a:noAutofit/>
              </a:bodyPr>
              <a:lstStyle/>
              <a:p>
                <a:pPr marL="50800" indent="0">
                  <a:lnSpc>
                    <a:spcPct val="100000"/>
                  </a:lnSpc>
                  <a:buNone/>
                </a:pPr>
                <a14:m>
                  <m:oMathPara xmlns:m="http://schemas.openxmlformats.org/officeDocument/2006/math">
                    <m:oMathParaPr>
                      <m:jc m:val="centerGroup"/>
                    </m:oMathParaPr>
                    <m:oMath xmlns:m="http://schemas.openxmlformats.org/officeDocument/2006/math">
                      <m:func>
                        <m:funcPr>
                          <m:ctrlPr>
                            <a:rPr lang="en-CA" sz="2000" b="0" i="1" smtClean="0">
                              <a:latin typeface="Cambria Math" panose="02040503050406030204" pitchFamily="18" charset="0"/>
                              <a:ea typeface="Segoe UI" panose="020B0502040204020203" pitchFamily="34" charset="0"/>
                              <a:cs typeface="Segoe UI" panose="020B0502040204020203" pitchFamily="34" charset="0"/>
                            </a:rPr>
                          </m:ctrlPr>
                        </m:funcPr>
                        <m:fName>
                          <m:r>
                            <m:rPr>
                              <m:sty m:val="p"/>
                            </m:rPr>
                            <a:rPr lang="en-CA" sz="2000" b="0" i="0" smtClean="0">
                              <a:latin typeface="Cambria Math" panose="02040503050406030204" pitchFamily="18" charset="0"/>
                              <a:ea typeface="Segoe UI" panose="020B0502040204020203" pitchFamily="34" charset="0"/>
                              <a:cs typeface="Segoe UI" panose="020B0502040204020203" pitchFamily="34" charset="0"/>
                            </a:rPr>
                            <m:t>ln</m:t>
                          </m:r>
                        </m:fName>
                        <m:e>
                          <m:d>
                            <m:dPr>
                              <m:ctrlPr>
                                <a:rPr lang="en-CA" sz="2000" b="0" i="1" smtClean="0">
                                  <a:latin typeface="Cambria Math" panose="02040503050406030204" pitchFamily="18" charset="0"/>
                                  <a:cs typeface="Segoe UI" panose="020B0502040204020203" pitchFamily="34" charset="0"/>
                                </a:rPr>
                              </m:ctrlPr>
                            </m:dPr>
                            <m:e>
                              <m:f>
                                <m:fPr>
                                  <m:ctrlPr>
                                    <a:rPr lang="en-CA" sz="2000" b="0" i="1" smtClean="0">
                                      <a:latin typeface="Cambria Math" panose="02040503050406030204" pitchFamily="18" charset="0"/>
                                      <a:cs typeface="Segoe UI" panose="020B0502040204020203" pitchFamily="34" charset="0"/>
                                    </a:rPr>
                                  </m:ctrlPr>
                                </m:fPr>
                                <m:num>
                                  <m:r>
                                    <a:rPr lang="en-CA" sz="2000" b="0" i="1" smtClean="0">
                                      <a:latin typeface="Cambria Math" panose="02040503050406030204" pitchFamily="18" charset="0"/>
                                      <a:cs typeface="Segoe UI" panose="020B0502040204020203" pitchFamily="34" charset="0"/>
                                    </a:rPr>
                                    <m:t>𝑃</m:t>
                                  </m:r>
                                  <m:r>
                                    <a:rPr lang="en-CA" sz="2000" b="0" i="1" smtClean="0">
                                      <a:latin typeface="Cambria Math" panose="02040503050406030204" pitchFamily="18" charset="0"/>
                                      <a:cs typeface="Segoe UI" panose="020B0502040204020203" pitchFamily="34" charset="0"/>
                                    </a:rPr>
                                    <m:t>(</m:t>
                                  </m:r>
                                  <m:r>
                                    <m:rPr>
                                      <m:nor/>
                                    </m:rPr>
                                    <a:rPr lang="en-CA" sz="2000" b="0" i="0" smtClean="0">
                                      <a:latin typeface="Cambria Math" panose="02040503050406030204" pitchFamily="18" charset="0"/>
                                      <a:cs typeface="Segoe UI" panose="020B0502040204020203" pitchFamily="34" charset="0"/>
                                    </a:rPr>
                                    <m:t>Baseball</m:t>
                                  </m:r>
                                  <m:r>
                                    <m:rPr>
                                      <m:nor/>
                                    </m:rPr>
                                    <a:rPr lang="en-CA" sz="2000" b="0" i="0" smtClean="0">
                                      <a:latin typeface="Cambria Math" panose="02040503050406030204" pitchFamily="18" charset="0"/>
                                      <a:cs typeface="Segoe UI" panose="020B0502040204020203" pitchFamily="34" charset="0"/>
                                    </a:rPr>
                                    <m:t>)</m:t>
                                  </m:r>
                                </m:num>
                                <m:den>
                                  <m:r>
                                    <a:rPr lang="en-CA" sz="2000" b="0" i="1" smtClean="0">
                                      <a:latin typeface="Cambria Math" panose="02040503050406030204" pitchFamily="18" charset="0"/>
                                      <a:cs typeface="Segoe UI" panose="020B0502040204020203" pitchFamily="34" charset="0"/>
                                    </a:rPr>
                                    <m:t>𝑃</m:t>
                                  </m:r>
                                  <m:r>
                                    <a:rPr lang="en-CA" sz="2000" b="0" i="1" smtClean="0">
                                      <a:latin typeface="Cambria Math" panose="02040503050406030204" pitchFamily="18" charset="0"/>
                                      <a:cs typeface="Segoe UI" panose="020B0502040204020203" pitchFamily="34" charset="0"/>
                                    </a:rPr>
                                    <m:t>(</m:t>
                                  </m:r>
                                  <m:r>
                                    <m:rPr>
                                      <m:nor/>
                                    </m:rPr>
                                    <a:rPr lang="en-CA" sz="2000" b="0" i="0" smtClean="0">
                                      <a:latin typeface="Cambria Math" panose="02040503050406030204" pitchFamily="18" charset="0"/>
                                      <a:cs typeface="Segoe UI" panose="020B0502040204020203" pitchFamily="34" charset="0"/>
                                    </a:rPr>
                                    <m:t>Basketball</m:t>
                                  </m:r>
                                  <m:r>
                                    <a:rPr lang="en-CA" sz="2000" b="0" i="1" smtClean="0">
                                      <a:latin typeface="Cambria Math" panose="02040503050406030204" pitchFamily="18" charset="0"/>
                                      <a:cs typeface="Segoe UI" panose="020B0502040204020203" pitchFamily="34" charset="0"/>
                                    </a:rPr>
                                    <m:t>)</m:t>
                                  </m:r>
                                </m:den>
                              </m:f>
                            </m:e>
                          </m:d>
                        </m:e>
                      </m:func>
                      <m:r>
                        <a:rPr lang="en-CA" sz="2000" b="0" i="1" smtClean="0">
                          <a:latin typeface="Cambria Math" panose="02040503050406030204" pitchFamily="18" charset="0"/>
                          <a:ea typeface="Segoe UI" panose="020B0502040204020203" pitchFamily="34" charset="0"/>
                          <a:cs typeface="Segoe UI" panose="020B0502040204020203" pitchFamily="34" charset="0"/>
                        </a:rPr>
                        <m:t>=</m:t>
                      </m:r>
                      <m:sSub>
                        <m:sSubPr>
                          <m:ctrlPr>
                            <a:rPr lang="en-CA" sz="2000" b="0" i="1" smtClean="0">
                              <a:latin typeface="Cambria Math" panose="02040503050406030204" pitchFamily="18" charset="0"/>
                              <a:cs typeface="Segoe UI" panose="020B0502040204020203" pitchFamily="34" charset="0"/>
                            </a:rPr>
                          </m:ctrlPr>
                        </m:sSubPr>
                        <m:e>
                          <m:r>
                            <a:rPr lang="en-CA" sz="2000" b="0" i="1" smtClean="0">
                              <a:latin typeface="Cambria Math" panose="02040503050406030204" pitchFamily="18" charset="0"/>
                              <a:ea typeface="Cambria Math" panose="02040503050406030204" pitchFamily="18" charset="0"/>
                              <a:cs typeface="Segoe UI" panose="020B0502040204020203" pitchFamily="34" charset="0"/>
                            </a:rPr>
                            <m:t>𝛽</m:t>
                          </m:r>
                        </m:e>
                        <m:sub>
                          <m:r>
                            <a:rPr lang="en-CA" sz="2000" b="0" i="1" smtClean="0">
                              <a:latin typeface="Cambria Math" panose="02040503050406030204" pitchFamily="18" charset="0"/>
                              <a:cs typeface="Segoe UI" panose="020B0502040204020203" pitchFamily="34" charset="0"/>
                            </a:rPr>
                            <m:t>0</m:t>
                          </m:r>
                        </m:sub>
                      </m:sSub>
                      <m:r>
                        <a:rPr lang="en-CA" sz="2000" b="0" i="1" smtClean="0">
                          <a:latin typeface="Cambria Math" panose="02040503050406030204" pitchFamily="18" charset="0"/>
                          <a:cs typeface="Segoe UI" panose="020B0502040204020203" pitchFamily="34" charset="0"/>
                        </a:rPr>
                        <m:t>+</m:t>
                      </m:r>
                      <m:sSub>
                        <m:sSubPr>
                          <m:ctrlPr>
                            <a:rPr lang="en-CA" sz="2000" b="0" i="1" smtClean="0">
                              <a:latin typeface="Cambria Math" panose="02040503050406030204" pitchFamily="18" charset="0"/>
                              <a:cs typeface="Segoe UI" panose="020B0502040204020203" pitchFamily="34" charset="0"/>
                            </a:rPr>
                          </m:ctrlPr>
                        </m:sSubPr>
                        <m:e>
                          <m:r>
                            <a:rPr lang="en-CA" sz="2000" b="0" i="1" smtClean="0">
                              <a:latin typeface="Cambria Math" panose="02040503050406030204" pitchFamily="18" charset="0"/>
                              <a:ea typeface="Cambria Math" panose="02040503050406030204" pitchFamily="18" charset="0"/>
                              <a:cs typeface="Segoe UI" panose="020B0502040204020203" pitchFamily="34" charset="0"/>
                            </a:rPr>
                            <m:t>𝛽</m:t>
                          </m:r>
                        </m:e>
                        <m:sub>
                          <m:r>
                            <a:rPr lang="en-CA" sz="2000" b="0" i="1" smtClean="0">
                              <a:latin typeface="Cambria Math" panose="02040503050406030204" pitchFamily="18" charset="0"/>
                              <a:cs typeface="Segoe UI" panose="020B0502040204020203" pitchFamily="34" charset="0"/>
                            </a:rPr>
                            <m:t>1</m:t>
                          </m:r>
                        </m:sub>
                      </m:sSub>
                      <m:d>
                        <m:dPr>
                          <m:ctrlPr>
                            <a:rPr lang="en-CA" sz="2000" b="0" i="1" smtClean="0">
                              <a:latin typeface="Cambria Math" panose="02040503050406030204" pitchFamily="18" charset="0"/>
                              <a:cs typeface="Segoe UI" panose="020B0502040204020203" pitchFamily="34" charset="0"/>
                            </a:rPr>
                          </m:ctrlPr>
                        </m:dPr>
                        <m:e>
                          <m:r>
                            <m:rPr>
                              <m:nor/>
                            </m:rPr>
                            <a:rPr lang="en-CA" sz="2000" b="0" i="0" smtClean="0">
                              <a:latin typeface="Cambria Math" panose="02040503050406030204" pitchFamily="18" charset="0"/>
                              <a:cs typeface="Segoe UI" panose="020B0502040204020203" pitchFamily="34" charset="0"/>
                            </a:rPr>
                            <m:t>Yearly</m:t>
                          </m:r>
                          <m:r>
                            <m:rPr>
                              <m:nor/>
                            </m:rPr>
                            <a:rPr lang="en-CA" sz="2000" b="0" i="0" smtClean="0">
                              <a:latin typeface="Cambria Math" panose="02040503050406030204" pitchFamily="18" charset="0"/>
                              <a:cs typeface="Segoe UI" panose="020B0502040204020203" pitchFamily="34" charset="0"/>
                            </a:rPr>
                            <m:t> </m:t>
                          </m:r>
                          <m:r>
                            <m:rPr>
                              <m:nor/>
                            </m:rPr>
                            <a:rPr lang="en-CA" sz="2000" b="0" i="0" smtClean="0">
                              <a:latin typeface="Cambria Math" panose="02040503050406030204" pitchFamily="18" charset="0"/>
                              <a:cs typeface="Segoe UI" panose="020B0502040204020203" pitchFamily="34" charset="0"/>
                            </a:rPr>
                            <m:t>Income</m:t>
                          </m:r>
                        </m:e>
                      </m:d>
                      <m:r>
                        <a:rPr lang="en-CA" sz="2000" b="0" i="1" smtClean="0">
                          <a:latin typeface="Cambria Math" panose="02040503050406030204" pitchFamily="18" charset="0"/>
                          <a:cs typeface="Segoe UI" panose="020B0502040204020203" pitchFamily="34" charset="0"/>
                        </a:rPr>
                        <m:t>+</m:t>
                      </m:r>
                      <m:sSub>
                        <m:sSubPr>
                          <m:ctrlPr>
                            <a:rPr lang="en-CA" sz="2000" b="0" i="1" smtClean="0">
                              <a:latin typeface="Cambria Math" panose="02040503050406030204" pitchFamily="18" charset="0"/>
                              <a:cs typeface="Segoe UI" panose="020B0502040204020203" pitchFamily="34" charset="0"/>
                            </a:rPr>
                          </m:ctrlPr>
                        </m:sSubPr>
                        <m:e>
                          <m:r>
                            <a:rPr lang="en-CA" sz="2000" b="0" i="1" smtClean="0">
                              <a:latin typeface="Cambria Math" panose="02040503050406030204" pitchFamily="18" charset="0"/>
                              <a:ea typeface="Cambria Math" panose="02040503050406030204" pitchFamily="18" charset="0"/>
                              <a:cs typeface="Segoe UI" panose="020B0502040204020203" pitchFamily="34" charset="0"/>
                            </a:rPr>
                            <m:t>𝛽</m:t>
                          </m:r>
                        </m:e>
                        <m:sub>
                          <m:r>
                            <a:rPr lang="en-CA" sz="2000" b="0" i="1" smtClean="0">
                              <a:latin typeface="Cambria Math" panose="02040503050406030204" pitchFamily="18" charset="0"/>
                              <a:cs typeface="Segoe UI" panose="020B0502040204020203" pitchFamily="34" charset="0"/>
                            </a:rPr>
                            <m:t>2</m:t>
                          </m:r>
                        </m:sub>
                      </m:sSub>
                      <m:d>
                        <m:dPr>
                          <m:ctrlPr>
                            <a:rPr lang="en-CA" sz="2000" b="0" i="1" smtClean="0">
                              <a:latin typeface="Cambria Math" panose="02040503050406030204" pitchFamily="18" charset="0"/>
                              <a:cs typeface="Segoe UI" panose="020B0502040204020203" pitchFamily="34" charset="0"/>
                            </a:rPr>
                          </m:ctrlPr>
                        </m:dPr>
                        <m:e>
                          <m:r>
                            <m:rPr>
                              <m:nor/>
                            </m:rPr>
                            <a:rPr lang="en-CA" sz="2000" b="0" i="0" smtClean="0">
                              <a:latin typeface="Cambria Math" panose="02040503050406030204" pitchFamily="18" charset="0"/>
                              <a:cs typeface="Segoe UI" panose="020B0502040204020203" pitchFamily="34" charset="0"/>
                            </a:rPr>
                            <m:t>Canadian</m:t>
                          </m:r>
                          <m:r>
                            <m:rPr>
                              <m:nor/>
                            </m:rPr>
                            <a:rPr lang="en-CA" sz="2000" b="0" i="0" smtClean="0">
                              <a:latin typeface="Cambria Math" panose="02040503050406030204" pitchFamily="18" charset="0"/>
                              <a:cs typeface="Segoe UI" panose="020B0502040204020203" pitchFamily="34" charset="0"/>
                            </a:rPr>
                            <m:t> = 1, </m:t>
                          </m:r>
                          <m:r>
                            <m:rPr>
                              <m:nor/>
                            </m:rPr>
                            <a:rPr lang="en-CA" sz="2000" b="0" i="0" smtClean="0">
                              <a:latin typeface="Cambria Math" panose="02040503050406030204" pitchFamily="18" charset="0"/>
                              <a:cs typeface="Segoe UI" panose="020B0502040204020203" pitchFamily="34" charset="0"/>
                            </a:rPr>
                            <m:t>American</m:t>
                          </m:r>
                          <m:r>
                            <m:rPr>
                              <m:nor/>
                            </m:rPr>
                            <a:rPr lang="en-CA" sz="2000" b="0" i="0" smtClean="0">
                              <a:latin typeface="Cambria Math" panose="02040503050406030204" pitchFamily="18" charset="0"/>
                              <a:cs typeface="Segoe UI" panose="020B0502040204020203" pitchFamily="34" charset="0"/>
                            </a:rPr>
                            <m:t> = 0</m:t>
                          </m:r>
                        </m:e>
                      </m:d>
                      <m:r>
                        <a:rPr lang="en-CA" sz="2000" b="0" i="1" smtClean="0">
                          <a:latin typeface="Cambria Math" panose="02040503050406030204" pitchFamily="18" charset="0"/>
                          <a:cs typeface="Segoe UI" panose="020B0502040204020203" pitchFamily="34" charset="0"/>
                        </a:rPr>
                        <m:t>+</m:t>
                      </m:r>
                      <m:sSub>
                        <m:sSubPr>
                          <m:ctrlPr>
                            <a:rPr lang="en-CA" sz="2000" b="0" i="1" smtClean="0">
                              <a:latin typeface="Cambria Math" panose="02040503050406030204" pitchFamily="18" charset="0"/>
                              <a:cs typeface="Segoe UI" panose="020B0502040204020203" pitchFamily="34" charset="0"/>
                            </a:rPr>
                          </m:ctrlPr>
                        </m:sSubPr>
                        <m:e>
                          <m:r>
                            <a:rPr lang="en-CA" sz="2000" b="0" i="1" smtClean="0">
                              <a:latin typeface="Cambria Math" panose="02040503050406030204" pitchFamily="18" charset="0"/>
                              <a:ea typeface="Cambria Math" panose="02040503050406030204" pitchFamily="18" charset="0"/>
                              <a:cs typeface="Segoe UI" panose="020B0502040204020203" pitchFamily="34" charset="0"/>
                            </a:rPr>
                            <m:t>𝛽</m:t>
                          </m:r>
                        </m:e>
                        <m:sub>
                          <m:r>
                            <a:rPr lang="en-CA" sz="2000" b="0" i="1" smtClean="0">
                              <a:latin typeface="Cambria Math" panose="02040503050406030204" pitchFamily="18" charset="0"/>
                              <a:cs typeface="Segoe UI" panose="020B0502040204020203" pitchFamily="34" charset="0"/>
                            </a:rPr>
                            <m:t>3</m:t>
                          </m:r>
                        </m:sub>
                      </m:sSub>
                      <m:r>
                        <a:rPr lang="en-CA" sz="2000" b="0" i="1" smtClean="0">
                          <a:latin typeface="Cambria Math" panose="02040503050406030204" pitchFamily="18" charset="0"/>
                          <a:cs typeface="Segoe UI" panose="020B0502040204020203" pitchFamily="34" charset="0"/>
                        </a:rPr>
                        <m:t>(</m:t>
                      </m:r>
                      <m:r>
                        <m:rPr>
                          <m:nor/>
                        </m:rPr>
                        <a:rPr lang="en-CA" sz="2000" b="0" i="0" smtClean="0">
                          <a:latin typeface="Cambria Math" panose="02040503050406030204" pitchFamily="18" charset="0"/>
                          <a:cs typeface="Segoe UI" panose="020B0502040204020203" pitchFamily="34" charset="0"/>
                        </a:rPr>
                        <m:t>Male</m:t>
                      </m:r>
                      <m:r>
                        <a:rPr lang="en-CA" sz="2000" b="0" i="1" smtClean="0">
                          <a:latin typeface="Cambria Math" panose="02040503050406030204" pitchFamily="18" charset="0"/>
                          <a:cs typeface="Segoe UI" panose="020B0502040204020203" pitchFamily="34" charset="0"/>
                        </a:rPr>
                        <m:t>=1, </m:t>
                      </m:r>
                      <m:r>
                        <m:rPr>
                          <m:nor/>
                        </m:rPr>
                        <a:rPr lang="en-CA" sz="2000" b="0" i="0" smtClean="0">
                          <a:latin typeface="Cambria Math" panose="02040503050406030204" pitchFamily="18" charset="0"/>
                          <a:cs typeface="Segoe UI" panose="020B0502040204020203" pitchFamily="34" charset="0"/>
                        </a:rPr>
                        <m:t>Female</m:t>
                      </m:r>
                      <m:r>
                        <a:rPr lang="en-CA" sz="2000" b="0" i="1" smtClean="0">
                          <a:latin typeface="Cambria Math" panose="02040503050406030204" pitchFamily="18" charset="0"/>
                          <a:cs typeface="Segoe UI" panose="020B0502040204020203" pitchFamily="34" charset="0"/>
                        </a:rPr>
                        <m:t>=0)</m:t>
                      </m:r>
                    </m:oMath>
                  </m:oMathPara>
                </a14:m>
                <a:endParaRPr lang="en-CA" sz="2000" b="0" dirty="0">
                  <a:latin typeface="Segoe UI" panose="020B0502040204020203" pitchFamily="34" charset="0"/>
                  <a:cs typeface="Segoe UI" panose="020B0502040204020203" pitchFamily="34" charset="0"/>
                </a:endParaRPr>
              </a:p>
              <a:p>
                <a:pPr marL="50800" indent="0">
                  <a:lnSpc>
                    <a:spcPct val="100000"/>
                  </a:lnSpc>
                  <a:buNone/>
                </a:pPr>
                <a:endParaRPr lang="en-CA" sz="2000" b="0" dirty="0">
                  <a:latin typeface="Segoe UI" panose="020B0502040204020203" pitchFamily="34" charset="0"/>
                  <a:cs typeface="Segoe UI" panose="020B0502040204020203" pitchFamily="34" charset="0"/>
                </a:endParaRPr>
              </a:p>
              <a:p>
                <a:pPr marL="50800" indent="0">
                  <a:lnSpc>
                    <a:spcPct val="100000"/>
                  </a:lnSpc>
                  <a:buNone/>
                </a:pPr>
                <a14:m>
                  <m:oMathPara xmlns:m="http://schemas.openxmlformats.org/officeDocument/2006/math">
                    <m:oMathParaPr>
                      <m:jc m:val="centerGroup"/>
                    </m:oMathParaPr>
                    <m:oMath xmlns:m="http://schemas.openxmlformats.org/officeDocument/2006/math">
                      <m:func>
                        <m:funcPr>
                          <m:ctrlPr>
                            <a:rPr lang="en-CA" sz="2000" b="0" i="1" smtClean="0">
                              <a:latin typeface="Cambria Math" panose="02040503050406030204" pitchFamily="18" charset="0"/>
                              <a:ea typeface="Segoe UI" panose="020B0502040204020203" pitchFamily="34" charset="0"/>
                              <a:cs typeface="Segoe UI" panose="020B0502040204020203" pitchFamily="34" charset="0"/>
                            </a:rPr>
                          </m:ctrlPr>
                        </m:funcPr>
                        <m:fName>
                          <m:r>
                            <m:rPr>
                              <m:sty m:val="p"/>
                            </m:rPr>
                            <a:rPr lang="en-CA" sz="2000" b="0" i="0" smtClean="0">
                              <a:latin typeface="Cambria Math" panose="02040503050406030204" pitchFamily="18" charset="0"/>
                              <a:ea typeface="Segoe UI" panose="020B0502040204020203" pitchFamily="34" charset="0"/>
                              <a:cs typeface="Segoe UI" panose="020B0502040204020203" pitchFamily="34" charset="0"/>
                            </a:rPr>
                            <m:t>ln</m:t>
                          </m:r>
                        </m:fName>
                        <m:e>
                          <m:d>
                            <m:dPr>
                              <m:ctrlPr>
                                <a:rPr lang="en-CA" sz="2000" b="0" i="1" smtClean="0">
                                  <a:latin typeface="Cambria Math" panose="02040503050406030204" pitchFamily="18" charset="0"/>
                                  <a:cs typeface="Segoe UI" panose="020B0502040204020203" pitchFamily="34" charset="0"/>
                                </a:rPr>
                              </m:ctrlPr>
                            </m:dPr>
                            <m:e>
                              <m:f>
                                <m:fPr>
                                  <m:ctrlPr>
                                    <a:rPr lang="en-CA" sz="2000" b="0" i="1" smtClean="0">
                                      <a:latin typeface="Cambria Math" panose="02040503050406030204" pitchFamily="18" charset="0"/>
                                      <a:cs typeface="Segoe UI" panose="020B0502040204020203" pitchFamily="34" charset="0"/>
                                    </a:rPr>
                                  </m:ctrlPr>
                                </m:fPr>
                                <m:num>
                                  <m:r>
                                    <a:rPr lang="en-CA" sz="2000" b="0" i="1" smtClean="0">
                                      <a:latin typeface="Cambria Math" panose="02040503050406030204" pitchFamily="18" charset="0"/>
                                      <a:cs typeface="Segoe UI" panose="020B0502040204020203" pitchFamily="34" charset="0"/>
                                    </a:rPr>
                                    <m:t>𝑃</m:t>
                                  </m:r>
                                  <m:r>
                                    <a:rPr lang="en-CA" sz="2000" b="0" i="1" smtClean="0">
                                      <a:latin typeface="Cambria Math" panose="02040503050406030204" pitchFamily="18" charset="0"/>
                                      <a:cs typeface="Segoe UI" panose="020B0502040204020203" pitchFamily="34" charset="0"/>
                                    </a:rPr>
                                    <m:t>(</m:t>
                                  </m:r>
                                  <m:r>
                                    <m:rPr>
                                      <m:nor/>
                                    </m:rPr>
                                    <a:rPr lang="en-CA" sz="2000" b="0" i="0" smtClean="0">
                                      <a:latin typeface="Cambria Math" panose="02040503050406030204" pitchFamily="18" charset="0"/>
                                      <a:cs typeface="Segoe UI" panose="020B0502040204020203" pitchFamily="34" charset="0"/>
                                    </a:rPr>
                                    <m:t>Baseball</m:t>
                                  </m:r>
                                  <m:r>
                                    <m:rPr>
                                      <m:nor/>
                                    </m:rPr>
                                    <a:rPr lang="en-CA" sz="2000" b="0" i="0" smtClean="0">
                                      <a:latin typeface="Cambria Math" panose="02040503050406030204" pitchFamily="18" charset="0"/>
                                      <a:cs typeface="Segoe UI" panose="020B0502040204020203" pitchFamily="34" charset="0"/>
                                    </a:rPr>
                                    <m:t>)</m:t>
                                  </m:r>
                                </m:num>
                                <m:den>
                                  <m:r>
                                    <a:rPr lang="en-CA" sz="2000" b="0" i="1" smtClean="0">
                                      <a:latin typeface="Cambria Math" panose="02040503050406030204" pitchFamily="18" charset="0"/>
                                      <a:cs typeface="Segoe UI" panose="020B0502040204020203" pitchFamily="34" charset="0"/>
                                    </a:rPr>
                                    <m:t>𝑃</m:t>
                                  </m:r>
                                  <m:r>
                                    <a:rPr lang="en-CA" sz="2000" b="0" i="1" smtClean="0">
                                      <a:latin typeface="Cambria Math" panose="02040503050406030204" pitchFamily="18" charset="0"/>
                                      <a:cs typeface="Segoe UI" panose="020B0502040204020203" pitchFamily="34" charset="0"/>
                                    </a:rPr>
                                    <m:t>(</m:t>
                                  </m:r>
                                  <m:r>
                                    <m:rPr>
                                      <m:nor/>
                                    </m:rPr>
                                    <a:rPr lang="en-CA" sz="2000" b="0" i="0" smtClean="0">
                                      <a:latin typeface="Cambria Math" panose="02040503050406030204" pitchFamily="18" charset="0"/>
                                      <a:cs typeface="Segoe UI" panose="020B0502040204020203" pitchFamily="34" charset="0"/>
                                    </a:rPr>
                                    <m:t>Basketball</m:t>
                                  </m:r>
                                  <m:r>
                                    <a:rPr lang="en-CA" sz="2000" b="0" i="1" smtClean="0">
                                      <a:latin typeface="Cambria Math" panose="02040503050406030204" pitchFamily="18" charset="0"/>
                                      <a:cs typeface="Segoe UI" panose="020B0502040204020203" pitchFamily="34" charset="0"/>
                                    </a:rPr>
                                    <m:t>)</m:t>
                                  </m:r>
                                </m:den>
                              </m:f>
                            </m:e>
                          </m:d>
                        </m:e>
                      </m:func>
                      <m:r>
                        <a:rPr lang="en-CA" sz="2000" b="0" i="1" smtClean="0">
                          <a:latin typeface="Cambria Math" panose="02040503050406030204" pitchFamily="18" charset="0"/>
                          <a:ea typeface="Segoe UI" panose="020B0502040204020203" pitchFamily="34" charset="0"/>
                          <a:cs typeface="Segoe UI" panose="020B0502040204020203" pitchFamily="34" charset="0"/>
                        </a:rPr>
                        <m:t>=116.14</m:t>
                      </m:r>
                      <m:r>
                        <a:rPr lang="en-CA" sz="2000" b="0" i="1" smtClean="0">
                          <a:latin typeface="Cambria Math" panose="02040503050406030204" pitchFamily="18" charset="0"/>
                          <a:cs typeface="Segoe UI" panose="020B0502040204020203" pitchFamily="34" charset="0"/>
                        </a:rPr>
                        <m:t>−2.28</m:t>
                      </m:r>
                      <m:d>
                        <m:dPr>
                          <m:ctrlPr>
                            <a:rPr lang="en-CA" sz="2000" b="0" i="1" smtClean="0">
                              <a:latin typeface="Cambria Math" panose="02040503050406030204" pitchFamily="18" charset="0"/>
                              <a:cs typeface="Segoe UI" panose="020B0502040204020203" pitchFamily="34" charset="0"/>
                            </a:rPr>
                          </m:ctrlPr>
                        </m:dPr>
                        <m:e>
                          <m:r>
                            <m:rPr>
                              <m:nor/>
                            </m:rPr>
                            <a:rPr lang="en-CA" sz="2000" b="0" i="0" smtClean="0">
                              <a:latin typeface="Cambria Math" panose="02040503050406030204" pitchFamily="18" charset="0"/>
                              <a:cs typeface="Segoe UI" panose="020B0502040204020203" pitchFamily="34" charset="0"/>
                            </a:rPr>
                            <m:t>Yearly</m:t>
                          </m:r>
                          <m:r>
                            <m:rPr>
                              <m:nor/>
                            </m:rPr>
                            <a:rPr lang="en-CA" sz="2000" b="0" i="0" smtClean="0">
                              <a:latin typeface="Cambria Math" panose="02040503050406030204" pitchFamily="18" charset="0"/>
                              <a:cs typeface="Segoe UI" panose="020B0502040204020203" pitchFamily="34" charset="0"/>
                            </a:rPr>
                            <m:t> </m:t>
                          </m:r>
                          <m:r>
                            <m:rPr>
                              <m:nor/>
                            </m:rPr>
                            <a:rPr lang="en-CA" sz="2000" b="0" i="0" smtClean="0">
                              <a:latin typeface="Cambria Math" panose="02040503050406030204" pitchFamily="18" charset="0"/>
                              <a:cs typeface="Segoe UI" panose="020B0502040204020203" pitchFamily="34" charset="0"/>
                            </a:rPr>
                            <m:t>Income</m:t>
                          </m:r>
                        </m:e>
                      </m:d>
                      <m:r>
                        <a:rPr lang="en-CA" sz="2000" b="0" i="1" smtClean="0">
                          <a:latin typeface="Cambria Math" panose="02040503050406030204" pitchFamily="18" charset="0"/>
                          <a:cs typeface="Segoe UI" panose="020B0502040204020203" pitchFamily="34" charset="0"/>
                        </a:rPr>
                        <m:t>−47.592</m:t>
                      </m:r>
                      <m:d>
                        <m:dPr>
                          <m:ctrlPr>
                            <a:rPr lang="en-CA" sz="2000" b="0" i="1" smtClean="0">
                              <a:latin typeface="Cambria Math" panose="02040503050406030204" pitchFamily="18" charset="0"/>
                              <a:cs typeface="Segoe UI" panose="020B0502040204020203" pitchFamily="34" charset="0"/>
                            </a:rPr>
                          </m:ctrlPr>
                        </m:dPr>
                        <m:e>
                          <m:r>
                            <m:rPr>
                              <m:nor/>
                            </m:rPr>
                            <a:rPr lang="en-CA" sz="2000" b="0" i="0" smtClean="0">
                              <a:latin typeface="Cambria Math" panose="02040503050406030204" pitchFamily="18" charset="0"/>
                              <a:cs typeface="Segoe UI" panose="020B0502040204020203" pitchFamily="34" charset="0"/>
                            </a:rPr>
                            <m:t>Canadian</m:t>
                          </m:r>
                          <m:r>
                            <m:rPr>
                              <m:nor/>
                            </m:rPr>
                            <a:rPr lang="en-CA" sz="2000" b="0" i="0" smtClean="0">
                              <a:latin typeface="Cambria Math" panose="02040503050406030204" pitchFamily="18" charset="0"/>
                              <a:cs typeface="Segoe UI" panose="020B0502040204020203" pitchFamily="34" charset="0"/>
                            </a:rPr>
                            <m:t> = 1</m:t>
                          </m:r>
                        </m:e>
                      </m:d>
                      <m:r>
                        <a:rPr lang="en-CA" sz="2000" b="0" i="1" smtClean="0">
                          <a:latin typeface="Cambria Math" panose="02040503050406030204" pitchFamily="18" charset="0"/>
                          <a:cs typeface="Segoe UI" panose="020B0502040204020203" pitchFamily="34" charset="0"/>
                        </a:rPr>
                        <m:t>+99.982 (</m:t>
                      </m:r>
                      <m:r>
                        <m:rPr>
                          <m:nor/>
                        </m:rPr>
                        <a:rPr lang="en-CA" sz="2000" b="0" i="0" smtClean="0">
                          <a:latin typeface="Cambria Math" panose="02040503050406030204" pitchFamily="18" charset="0"/>
                          <a:cs typeface="Segoe UI" panose="020B0502040204020203" pitchFamily="34" charset="0"/>
                        </a:rPr>
                        <m:t>Male</m:t>
                      </m:r>
                      <m:r>
                        <a:rPr lang="en-CA" sz="2000" b="0" i="1" smtClean="0">
                          <a:latin typeface="Cambria Math" panose="02040503050406030204" pitchFamily="18" charset="0"/>
                          <a:cs typeface="Segoe UI" panose="020B0502040204020203" pitchFamily="34" charset="0"/>
                        </a:rPr>
                        <m:t>=1)</m:t>
                      </m:r>
                    </m:oMath>
                  </m:oMathPara>
                </a14:m>
                <a:endParaRPr lang="en-CA" sz="2000" b="0" dirty="0">
                  <a:latin typeface="Segoe UI" panose="020B0502040204020203" pitchFamily="34" charset="0"/>
                  <a:cs typeface="Segoe UI" panose="020B0502040204020203" pitchFamily="34" charset="0"/>
                </a:endParaRPr>
              </a:p>
              <a:p>
                <a:pPr marL="50800" indent="0">
                  <a:lnSpc>
                    <a:spcPct val="100000"/>
                  </a:lnSpc>
                  <a:buNone/>
                </a:pP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50800" indent="0">
                  <a:lnSpc>
                    <a:spcPct val="100000"/>
                  </a:lnSpc>
                  <a:buNone/>
                </a:pPr>
                <a:endParaRPr lang="en-US" sz="2000" dirty="0">
                  <a:latin typeface="Segoe UI" panose="020B0502040204020203" pitchFamily="34" charset="0"/>
                  <a:ea typeface="Segoe UI" panose="020B0502040204020203" pitchFamily="34" charset="0"/>
                  <a:cs typeface="Segoe UI" panose="020B0502040204020203" pitchFamily="34" charset="0"/>
                </a:endParaRPr>
              </a:p>
              <a:p>
                <a:pPr marL="50800" indent="0">
                  <a:lnSpc>
                    <a:spcPct val="100000"/>
                  </a:lnSpc>
                  <a:buNone/>
                </a:pPr>
                <a:endParaRPr lang="en-US" sz="2000" dirty="0">
                  <a:latin typeface="Segoe UI" panose="020B0502040204020203" pitchFamily="34" charset="0"/>
                  <a:ea typeface="Segoe UI" panose="020B0502040204020203" pitchFamily="34" charset="0"/>
                  <a:cs typeface="Segoe UI" panose="020B0502040204020203" pitchFamily="34" charset="0"/>
                </a:endParaRPr>
              </a:p>
            </p:txBody>
          </p:sp>
        </mc:Choice>
        <mc:Fallback>
          <p:sp>
            <p:nvSpPr>
              <p:cNvPr id="10" name="Google Shape;94;p14">
                <a:extLst>
                  <a:ext uri="{FF2B5EF4-FFF2-40B4-BE49-F238E27FC236}">
                    <a16:creationId xmlns:a16="http://schemas.microsoft.com/office/drawing/2014/main" id="{7A9C8A79-752E-4394-86C5-DC5493417BBC}"/>
                  </a:ext>
                </a:extLst>
              </p:cNvPr>
              <p:cNvSpPr txBox="1">
                <a:spLocks noGrp="1" noRot="1" noChangeAspect="1" noMove="1" noResize="1" noEditPoints="1" noAdjustHandles="1" noChangeArrowheads="1" noChangeShapeType="1" noTextEdit="1"/>
              </p:cNvSpPr>
              <p:nvPr>
                <p:ph idx="13"/>
              </p:nvPr>
            </p:nvSpPr>
            <p:spPr>
              <a:xfrm>
                <a:off x="-76200" y="1600200"/>
                <a:ext cx="12344400" cy="457200"/>
              </a:xfrm>
              <a:prstGeom prst="rect">
                <a:avLst/>
              </a:prstGeom>
              <a:blipFill>
                <a:blip r:embed="rId3"/>
                <a:stretch>
                  <a:fillRect b="-288000"/>
                </a:stretch>
              </a:blipFill>
              <a:ln>
                <a:noFill/>
              </a:ln>
            </p:spPr>
            <p:txBody>
              <a:bodyPr/>
              <a:lstStyle/>
              <a:p>
                <a:r>
                  <a:rPr lang="en-CA">
                    <a:noFill/>
                  </a:rPr>
                  <a:t> </a:t>
                </a:r>
              </a:p>
            </p:txBody>
          </p:sp>
        </mc:Fallback>
      </mc:AlternateContent>
      <p:sp>
        <p:nvSpPr>
          <p:cNvPr id="2" name="Slide Number Placeholder 1"/>
          <p:cNvSpPr>
            <a:spLocks noGrp="1"/>
          </p:cNvSpPr>
          <p:nvPr>
            <p:ph type="sldNum" idx="4294967295"/>
          </p:nvPr>
        </p:nvSpPr>
        <p:spPr>
          <a:xfrm>
            <a:off x="9448800" y="6356350"/>
            <a:ext cx="2743200" cy="365125"/>
          </a:xfrm>
          <a:prstGeom prst="rect">
            <a:avLst/>
          </a:prstGeom>
        </p:spPr>
        <p:txBody>
          <a:bodyPr/>
          <a:lstStyle/>
          <a:p>
            <a:pPr marL="0" lvl="0" indent="0" algn="r" rtl="0">
              <a:spcBef>
                <a:spcPts val="0"/>
              </a:spcBef>
              <a:spcAft>
                <a:spcPts val="0"/>
              </a:spcAft>
              <a:buNone/>
            </a:pPr>
            <a:fld id="{00000000-1234-1234-1234-123412341234}" type="slidenum">
              <a:rPr lang="en-US" smtClean="0"/>
              <a:t>54</a:t>
            </a:fld>
            <a:endParaRPr lang="en-US"/>
          </a:p>
        </p:txBody>
      </p:sp>
    </p:spTree>
    <p:extLst>
      <p:ext uri="{BB962C8B-B14F-4D97-AF65-F5344CB8AC3E}">
        <p14:creationId xmlns:p14="http://schemas.microsoft.com/office/powerpoint/2010/main" val="38362861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AF207F-05B3-E4C5-EC7B-614102379847}"/>
              </a:ext>
            </a:extLst>
          </p:cNvPr>
          <p:cNvSpPr>
            <a:spLocks noGrp="1"/>
          </p:cNvSpPr>
          <p:nvPr>
            <p:ph type="title"/>
          </p:nvPr>
        </p:nvSpPr>
        <p:spPr/>
        <p:txBody>
          <a:bodyPr/>
          <a:lstStyle/>
          <a:p>
            <a:pPr algn="ctr"/>
            <a:r>
              <a:rPr lang="en-CA" sz="4400" b="1" dirty="0"/>
              <a:t>Multivariate Multiple Regression</a:t>
            </a:r>
          </a:p>
        </p:txBody>
      </p:sp>
    </p:spTree>
    <p:extLst>
      <p:ext uri="{BB962C8B-B14F-4D97-AF65-F5344CB8AC3E}">
        <p14:creationId xmlns:p14="http://schemas.microsoft.com/office/powerpoint/2010/main" val="4258687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4" name="Text Placeholder 3">
            <a:extLst>
              <a:ext uri="{FF2B5EF4-FFF2-40B4-BE49-F238E27FC236}">
                <a16:creationId xmlns:a16="http://schemas.microsoft.com/office/drawing/2014/main" id="{483E13CE-69CA-A6BD-FE18-02702357222B}"/>
              </a:ext>
            </a:extLst>
          </p:cNvPr>
          <p:cNvSpPr>
            <a:spLocks noGrp="1"/>
          </p:cNvSpPr>
          <p:nvPr>
            <p:ph type="body" sz="quarter" idx="10"/>
          </p:nvPr>
        </p:nvSpPr>
        <p:spPr/>
        <p:txBody>
          <a:bodyPr/>
          <a:lstStyle/>
          <a:p>
            <a:r>
              <a:rPr lang="en-CA" dirty="0"/>
              <a:t>Multivariate Multiple Regression</a:t>
            </a:r>
          </a:p>
        </p:txBody>
      </p:sp>
      <p:sp>
        <p:nvSpPr>
          <p:cNvPr id="10" name="Google Shape;94;p14">
            <a:extLst>
              <a:ext uri="{FF2B5EF4-FFF2-40B4-BE49-F238E27FC236}">
                <a16:creationId xmlns:a16="http://schemas.microsoft.com/office/drawing/2014/main" id="{7A9C8A79-752E-4394-86C5-DC5493417BBC}"/>
              </a:ext>
            </a:extLst>
          </p:cNvPr>
          <p:cNvSpPr txBox="1">
            <a:spLocks noGrp="1"/>
          </p:cNvSpPr>
          <p:nvPr>
            <p:ph idx="13"/>
          </p:nvPr>
        </p:nvSpPr>
        <p:spPr>
          <a:prstGeom prst="rect">
            <a:avLst/>
          </a:prstGeom>
          <a:noFill/>
          <a:ln>
            <a:noFill/>
          </a:ln>
        </p:spPr>
        <p:txBody>
          <a:bodyPr spcFirstLastPara="1" wrap="square" lIns="91425" tIns="45700" rIns="91425" bIns="45700" anchor="t" anchorCtr="0">
            <a:noAutofit/>
          </a:bodyPr>
          <a:lstStyle/>
          <a:p>
            <a:pPr marL="50800" indent="0">
              <a:lnSpc>
                <a:spcPct val="100000"/>
              </a:lnSpc>
              <a:buNone/>
            </a:pPr>
            <a:r>
              <a:rPr lang="en-US" sz="2000" b="0" dirty="0">
                <a:latin typeface="Segoe UI" panose="020B0502040204020203" pitchFamily="34" charset="0"/>
                <a:ea typeface="Segoe UI" panose="020B0502040204020203" pitchFamily="34" charset="0"/>
                <a:cs typeface="Segoe UI" panose="020B0502040204020203" pitchFamily="34" charset="0"/>
              </a:rPr>
              <a:t>In all the cases we’ve looked at thus far, there has been a single dependent variable. If we have more than one dependent variable, we are practicing multivariate multiple regression. </a:t>
            </a:r>
          </a:p>
        </p:txBody>
      </p:sp>
      <p:sp>
        <p:nvSpPr>
          <p:cNvPr id="2" name="Slide Number Placeholder 1"/>
          <p:cNvSpPr>
            <a:spLocks noGrp="1"/>
          </p:cNvSpPr>
          <p:nvPr>
            <p:ph type="sldNum" idx="4294967295"/>
          </p:nvPr>
        </p:nvSpPr>
        <p:spPr>
          <a:xfrm>
            <a:off x="9448800" y="6356350"/>
            <a:ext cx="2743200" cy="365125"/>
          </a:xfrm>
          <a:prstGeom prst="rect">
            <a:avLst/>
          </a:prstGeom>
        </p:spPr>
        <p:txBody>
          <a:bodyPr/>
          <a:lstStyle/>
          <a:p>
            <a:pPr marL="0" lvl="0" indent="0" algn="r" rtl="0">
              <a:spcBef>
                <a:spcPts val="0"/>
              </a:spcBef>
              <a:spcAft>
                <a:spcPts val="0"/>
              </a:spcAft>
              <a:buNone/>
            </a:pPr>
            <a:fld id="{00000000-1234-1234-1234-123412341234}" type="slidenum">
              <a:rPr lang="en-US" smtClean="0"/>
              <a:t>56</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F4EFB21-BF89-4163-ADE6-1BC182957A68}"/>
                  </a:ext>
                </a:extLst>
              </p:cNvPr>
              <p:cNvSpPr txBox="1"/>
              <p:nvPr/>
            </p:nvSpPr>
            <p:spPr>
              <a:xfrm>
                <a:off x="3939511" y="2240988"/>
                <a:ext cx="3812005" cy="12968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A" sz="2000" i="1" smtClean="0">
                              <a:latin typeface="Cambria Math" panose="02040503050406030204" pitchFamily="18" charset="0"/>
                            </a:rPr>
                          </m:ctrlPr>
                        </m:dPr>
                        <m:e>
                          <m:m>
                            <m:mPr>
                              <m:mcs>
                                <m:mc>
                                  <m:mcPr>
                                    <m:count m:val="1"/>
                                    <m:mcJc m:val="center"/>
                                  </m:mcPr>
                                </m:mc>
                              </m:mcs>
                              <m:ctrlPr>
                                <a:rPr lang="en-CA" sz="2000" i="1" smtClean="0">
                                  <a:latin typeface="Cambria Math" panose="02040503050406030204" pitchFamily="18" charset="0"/>
                                </a:rPr>
                              </m:ctrlPr>
                            </m:mPr>
                            <m:mr>
                              <m:e>
                                <m:sSub>
                                  <m:sSubPr>
                                    <m:ctrlPr>
                                      <a:rPr lang="en-CA" sz="2000" i="1">
                                        <a:latin typeface="Cambria Math" panose="02040503050406030204" pitchFamily="18" charset="0"/>
                                      </a:rPr>
                                    </m:ctrlPr>
                                  </m:sSubPr>
                                  <m:e>
                                    <m:acc>
                                      <m:accPr>
                                        <m:chr m:val="̂"/>
                                        <m:ctrlPr>
                                          <a:rPr lang="en-CA" sz="2000" i="1">
                                            <a:latin typeface="Cambria Math" panose="02040503050406030204" pitchFamily="18" charset="0"/>
                                          </a:rPr>
                                        </m:ctrlPr>
                                      </m:accPr>
                                      <m:e>
                                        <m:r>
                                          <a:rPr lang="en-CA" sz="2000" i="1">
                                            <a:latin typeface="Cambria Math" panose="02040503050406030204" pitchFamily="18" charset="0"/>
                                          </a:rPr>
                                          <m:t>𝑦</m:t>
                                        </m:r>
                                      </m:e>
                                    </m:acc>
                                  </m:e>
                                  <m:sub>
                                    <m:r>
                                      <a:rPr lang="en-CA" sz="2000" i="1">
                                        <a:latin typeface="Cambria Math" panose="02040503050406030204" pitchFamily="18" charset="0"/>
                                      </a:rPr>
                                      <m:t>1</m:t>
                                    </m:r>
                                  </m:sub>
                                </m:sSub>
                              </m:e>
                            </m:mr>
                            <m:mr>
                              <m:e>
                                <m:m>
                                  <m:mPr>
                                    <m:mcs>
                                      <m:mc>
                                        <m:mcPr>
                                          <m:count m:val="1"/>
                                          <m:mcJc m:val="center"/>
                                        </m:mcPr>
                                      </m:mc>
                                    </m:mcs>
                                    <m:ctrlPr>
                                      <a:rPr lang="en-CA" sz="2000" i="1" smtClean="0">
                                        <a:latin typeface="Cambria Math" panose="02040503050406030204" pitchFamily="18" charset="0"/>
                                      </a:rPr>
                                    </m:ctrlPr>
                                  </m:mPr>
                                  <m:mr>
                                    <m:e>
                                      <m:sSub>
                                        <m:sSubPr>
                                          <m:ctrlPr>
                                            <a:rPr lang="en-CA" sz="2000" i="1">
                                              <a:latin typeface="Cambria Math" panose="02040503050406030204" pitchFamily="18" charset="0"/>
                                            </a:rPr>
                                          </m:ctrlPr>
                                        </m:sSubPr>
                                        <m:e>
                                          <m:acc>
                                            <m:accPr>
                                              <m:chr m:val="̂"/>
                                              <m:ctrlPr>
                                                <a:rPr lang="en-CA" sz="2000" i="1">
                                                  <a:latin typeface="Cambria Math" panose="02040503050406030204" pitchFamily="18" charset="0"/>
                                                </a:rPr>
                                              </m:ctrlPr>
                                            </m:accPr>
                                            <m:e>
                                              <m:r>
                                                <a:rPr lang="en-CA" sz="2000" i="1">
                                                  <a:latin typeface="Cambria Math" panose="02040503050406030204" pitchFamily="18" charset="0"/>
                                                </a:rPr>
                                                <m:t>𝑦</m:t>
                                              </m:r>
                                            </m:e>
                                          </m:acc>
                                        </m:e>
                                        <m:sub>
                                          <m:r>
                                            <a:rPr lang="en-CA" sz="2000" i="1">
                                              <a:latin typeface="Cambria Math" panose="02040503050406030204" pitchFamily="18" charset="0"/>
                                            </a:rPr>
                                            <m:t>2</m:t>
                                          </m:r>
                                        </m:sub>
                                      </m:sSub>
                                    </m:e>
                                  </m:mr>
                                  <m:mr>
                                    <m:e>
                                      <m:r>
                                        <a:rPr lang="en-CA" sz="2000" i="1" smtClean="0">
                                          <a:latin typeface="Cambria Math" panose="02040503050406030204" pitchFamily="18" charset="0"/>
                                        </a:rPr>
                                        <m:t>⋮</m:t>
                                      </m:r>
                                    </m:e>
                                  </m:mr>
                                  <m:mr>
                                    <m:e>
                                      <m:sSub>
                                        <m:sSubPr>
                                          <m:ctrlPr>
                                            <a:rPr lang="en-CA" sz="2000" i="1">
                                              <a:latin typeface="Cambria Math" panose="02040503050406030204" pitchFamily="18" charset="0"/>
                                            </a:rPr>
                                          </m:ctrlPr>
                                        </m:sSubPr>
                                        <m:e>
                                          <m:acc>
                                            <m:accPr>
                                              <m:chr m:val="̂"/>
                                              <m:ctrlPr>
                                                <a:rPr lang="en-CA" sz="2000" i="1">
                                                  <a:latin typeface="Cambria Math" panose="02040503050406030204" pitchFamily="18" charset="0"/>
                                                </a:rPr>
                                              </m:ctrlPr>
                                            </m:accPr>
                                            <m:e>
                                              <m:r>
                                                <a:rPr lang="en-CA" sz="2000" i="1">
                                                  <a:latin typeface="Cambria Math" panose="02040503050406030204" pitchFamily="18" charset="0"/>
                                                </a:rPr>
                                                <m:t>𝑦</m:t>
                                              </m:r>
                                            </m:e>
                                          </m:acc>
                                        </m:e>
                                        <m:sub>
                                          <m:r>
                                            <a:rPr lang="en-CA" sz="2000" b="0" i="1" smtClean="0">
                                              <a:latin typeface="Cambria Math" panose="02040503050406030204" pitchFamily="18" charset="0"/>
                                            </a:rPr>
                                            <m:t>𝑛</m:t>
                                          </m:r>
                                        </m:sub>
                                      </m:sSub>
                                    </m:e>
                                  </m:mr>
                                </m:m>
                              </m:e>
                            </m:mr>
                          </m:m>
                        </m:e>
                      </m:d>
                      <m:r>
                        <a:rPr lang="en-CA" sz="2000" b="0" i="1" smtClean="0">
                          <a:latin typeface="Cambria Math" panose="02040503050406030204" pitchFamily="18" charset="0"/>
                        </a:rPr>
                        <m:t>=</m:t>
                      </m:r>
                      <m:d>
                        <m:dPr>
                          <m:begChr m:val="["/>
                          <m:endChr m:val="]"/>
                          <m:ctrlPr>
                            <a:rPr lang="en-CA" sz="2000" b="0" i="1" smtClean="0">
                              <a:latin typeface="Cambria Math" panose="02040503050406030204" pitchFamily="18" charset="0"/>
                            </a:rPr>
                          </m:ctrlPr>
                        </m:dPr>
                        <m:e>
                          <m:m>
                            <m:mPr>
                              <m:mcs>
                                <m:mc>
                                  <m:mcPr>
                                    <m:count m:val="4"/>
                                    <m:mcJc m:val="center"/>
                                  </m:mcPr>
                                </m:mc>
                              </m:mcs>
                              <m:ctrlPr>
                                <a:rPr lang="en-CA" sz="2000" b="0" i="1" smtClean="0">
                                  <a:latin typeface="Cambria Math" panose="02040503050406030204" pitchFamily="18" charset="0"/>
                                </a:rPr>
                              </m:ctrlPr>
                            </m:mPr>
                            <m:mr>
                              <m:e>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ea typeface="Cambria Math" panose="02040503050406030204" pitchFamily="18" charset="0"/>
                                      </a:rPr>
                                      <m:t>𝛽</m:t>
                                    </m:r>
                                  </m:e>
                                  <m:sub>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0</m:t>
                                        </m:r>
                                      </m:e>
                                      <m:sub>
                                        <m:r>
                                          <a:rPr lang="en-CA" sz="2000" b="0" i="1" smtClean="0">
                                            <a:latin typeface="Cambria Math" panose="02040503050406030204" pitchFamily="18" charset="0"/>
                                          </a:rPr>
                                          <m:t>1</m:t>
                                        </m:r>
                                      </m:sub>
                                    </m:sSub>
                                  </m:sub>
                                </m:sSub>
                              </m:e>
                              <m:e>
                                <m:sSub>
                                  <m:sSubPr>
                                    <m:ctrlPr>
                                      <a:rPr lang="en-CA" sz="2000" i="1">
                                        <a:latin typeface="Cambria Math" panose="02040503050406030204" pitchFamily="18" charset="0"/>
                                      </a:rPr>
                                    </m:ctrlPr>
                                  </m:sSubPr>
                                  <m:e>
                                    <m:r>
                                      <a:rPr lang="en-CA" sz="2000" i="1">
                                        <a:latin typeface="Cambria Math" panose="02040503050406030204" pitchFamily="18" charset="0"/>
                                        <a:ea typeface="Cambria Math" panose="02040503050406030204" pitchFamily="18" charset="0"/>
                                      </a:rPr>
                                      <m:t>𝛽</m:t>
                                    </m:r>
                                  </m:e>
                                  <m:sub>
                                    <m:sSub>
                                      <m:sSubPr>
                                        <m:ctrlPr>
                                          <a:rPr lang="en-CA" sz="2000" i="1">
                                            <a:latin typeface="Cambria Math" panose="02040503050406030204" pitchFamily="18" charset="0"/>
                                          </a:rPr>
                                        </m:ctrlPr>
                                      </m:sSubPr>
                                      <m:e>
                                        <m:r>
                                          <a:rPr lang="en-CA" sz="2000" b="0" i="1" smtClean="0">
                                            <a:latin typeface="Cambria Math" panose="02040503050406030204" pitchFamily="18" charset="0"/>
                                          </a:rPr>
                                          <m:t>1</m:t>
                                        </m:r>
                                      </m:e>
                                      <m:sub>
                                        <m:r>
                                          <a:rPr lang="en-CA" sz="2000" b="0" i="1" smtClean="0">
                                            <a:latin typeface="Cambria Math" panose="02040503050406030204" pitchFamily="18" charset="0"/>
                                          </a:rPr>
                                          <m:t>1</m:t>
                                        </m:r>
                                      </m:sub>
                                    </m:sSub>
                                  </m:sub>
                                </m:sSub>
                              </m:e>
                              <m:e>
                                <m:r>
                                  <a:rPr lang="en-CA" sz="2000" b="0" i="1" smtClean="0">
                                    <a:latin typeface="Cambria Math" panose="02040503050406030204" pitchFamily="18" charset="0"/>
                                  </a:rPr>
                                  <m:t>⋯</m:t>
                                </m:r>
                              </m:e>
                              <m:e>
                                <m:sSub>
                                  <m:sSubPr>
                                    <m:ctrlPr>
                                      <a:rPr lang="en-CA" sz="2000" i="1">
                                        <a:latin typeface="Cambria Math" panose="02040503050406030204" pitchFamily="18" charset="0"/>
                                      </a:rPr>
                                    </m:ctrlPr>
                                  </m:sSubPr>
                                  <m:e>
                                    <m:r>
                                      <a:rPr lang="en-CA" sz="2000" i="1">
                                        <a:latin typeface="Cambria Math" panose="02040503050406030204" pitchFamily="18" charset="0"/>
                                        <a:ea typeface="Cambria Math" panose="02040503050406030204" pitchFamily="18" charset="0"/>
                                      </a:rPr>
                                      <m:t>𝛽</m:t>
                                    </m:r>
                                  </m:e>
                                  <m:sub>
                                    <m:sSub>
                                      <m:sSubPr>
                                        <m:ctrlPr>
                                          <a:rPr lang="en-CA" sz="2000" i="1" smtClean="0">
                                            <a:latin typeface="Cambria Math" panose="02040503050406030204" pitchFamily="18" charset="0"/>
                                          </a:rPr>
                                        </m:ctrlPr>
                                      </m:sSubPr>
                                      <m:e>
                                        <m:r>
                                          <a:rPr lang="en-CA" sz="2000" b="0" i="1" smtClean="0">
                                            <a:latin typeface="Cambria Math" panose="02040503050406030204" pitchFamily="18" charset="0"/>
                                          </a:rPr>
                                          <m:t>𝑚</m:t>
                                        </m:r>
                                      </m:e>
                                      <m:sub>
                                        <m:r>
                                          <a:rPr lang="en-CA" sz="2000" b="0" i="1" smtClean="0">
                                            <a:latin typeface="Cambria Math" panose="02040503050406030204" pitchFamily="18" charset="0"/>
                                          </a:rPr>
                                          <m:t>1</m:t>
                                        </m:r>
                                      </m:sub>
                                    </m:sSub>
                                  </m:sub>
                                </m:sSub>
                              </m:e>
                            </m:mr>
                            <m:mr>
                              <m:e>
                                <m:sSub>
                                  <m:sSubPr>
                                    <m:ctrlPr>
                                      <a:rPr lang="en-CA" sz="2000" i="1">
                                        <a:latin typeface="Cambria Math" panose="02040503050406030204" pitchFamily="18" charset="0"/>
                                      </a:rPr>
                                    </m:ctrlPr>
                                  </m:sSubPr>
                                  <m:e>
                                    <m:r>
                                      <a:rPr lang="en-CA" sz="2000" i="1">
                                        <a:latin typeface="Cambria Math" panose="02040503050406030204" pitchFamily="18" charset="0"/>
                                        <a:ea typeface="Cambria Math" panose="02040503050406030204" pitchFamily="18" charset="0"/>
                                      </a:rPr>
                                      <m:t>𝛽</m:t>
                                    </m:r>
                                  </m:e>
                                  <m:sub>
                                    <m:sSub>
                                      <m:sSubPr>
                                        <m:ctrlPr>
                                          <a:rPr lang="en-CA" sz="2000" i="1">
                                            <a:latin typeface="Cambria Math" panose="02040503050406030204" pitchFamily="18" charset="0"/>
                                          </a:rPr>
                                        </m:ctrlPr>
                                      </m:sSubPr>
                                      <m:e>
                                        <m:r>
                                          <a:rPr lang="en-CA" sz="2000" i="1">
                                            <a:latin typeface="Cambria Math" panose="02040503050406030204" pitchFamily="18" charset="0"/>
                                          </a:rPr>
                                          <m:t>0</m:t>
                                        </m:r>
                                      </m:e>
                                      <m:sub>
                                        <m:r>
                                          <a:rPr lang="en-CA" sz="2000" b="0" i="1" smtClean="0">
                                            <a:latin typeface="Cambria Math" panose="02040503050406030204" pitchFamily="18" charset="0"/>
                                          </a:rPr>
                                          <m:t>2</m:t>
                                        </m:r>
                                      </m:sub>
                                    </m:sSub>
                                  </m:sub>
                                </m:sSub>
                              </m:e>
                              <m:e>
                                <m:sSub>
                                  <m:sSubPr>
                                    <m:ctrlPr>
                                      <a:rPr lang="en-CA" sz="2000" i="1">
                                        <a:latin typeface="Cambria Math" panose="02040503050406030204" pitchFamily="18" charset="0"/>
                                      </a:rPr>
                                    </m:ctrlPr>
                                  </m:sSubPr>
                                  <m:e>
                                    <m:r>
                                      <a:rPr lang="en-CA" sz="2000" i="1">
                                        <a:latin typeface="Cambria Math" panose="02040503050406030204" pitchFamily="18" charset="0"/>
                                        <a:ea typeface="Cambria Math" panose="02040503050406030204" pitchFamily="18" charset="0"/>
                                      </a:rPr>
                                      <m:t>𝛽</m:t>
                                    </m:r>
                                  </m:e>
                                  <m:sub>
                                    <m:sSub>
                                      <m:sSubPr>
                                        <m:ctrlPr>
                                          <a:rPr lang="en-CA" sz="2000" i="1">
                                            <a:latin typeface="Cambria Math" panose="02040503050406030204" pitchFamily="18" charset="0"/>
                                          </a:rPr>
                                        </m:ctrlPr>
                                      </m:sSubPr>
                                      <m:e>
                                        <m:r>
                                          <a:rPr lang="en-CA" sz="2000" i="1">
                                            <a:latin typeface="Cambria Math" panose="02040503050406030204" pitchFamily="18" charset="0"/>
                                          </a:rPr>
                                          <m:t>1</m:t>
                                        </m:r>
                                      </m:e>
                                      <m:sub>
                                        <m:r>
                                          <a:rPr lang="en-CA" sz="2000" b="0" i="1" smtClean="0">
                                            <a:latin typeface="Cambria Math" panose="02040503050406030204" pitchFamily="18" charset="0"/>
                                          </a:rPr>
                                          <m:t>2</m:t>
                                        </m:r>
                                      </m:sub>
                                    </m:sSub>
                                  </m:sub>
                                </m:sSub>
                              </m:e>
                              <m:e>
                                <m:r>
                                  <a:rPr lang="en-CA" sz="2000" i="1">
                                    <a:latin typeface="Cambria Math" panose="02040503050406030204" pitchFamily="18" charset="0"/>
                                  </a:rPr>
                                  <m:t>⋯</m:t>
                                </m:r>
                              </m:e>
                              <m:e>
                                <m:sSub>
                                  <m:sSubPr>
                                    <m:ctrlPr>
                                      <a:rPr lang="en-CA" sz="2000" i="1">
                                        <a:latin typeface="Cambria Math" panose="02040503050406030204" pitchFamily="18" charset="0"/>
                                      </a:rPr>
                                    </m:ctrlPr>
                                  </m:sSubPr>
                                  <m:e>
                                    <m:r>
                                      <a:rPr lang="en-CA" sz="2000" i="1">
                                        <a:latin typeface="Cambria Math" panose="02040503050406030204" pitchFamily="18" charset="0"/>
                                        <a:ea typeface="Cambria Math" panose="02040503050406030204" pitchFamily="18" charset="0"/>
                                      </a:rPr>
                                      <m:t>𝛽</m:t>
                                    </m:r>
                                  </m:e>
                                  <m:sub>
                                    <m:sSub>
                                      <m:sSubPr>
                                        <m:ctrlPr>
                                          <a:rPr lang="en-CA" sz="2000" i="1">
                                            <a:latin typeface="Cambria Math" panose="02040503050406030204" pitchFamily="18" charset="0"/>
                                          </a:rPr>
                                        </m:ctrlPr>
                                      </m:sSubPr>
                                      <m:e>
                                        <m:r>
                                          <a:rPr lang="en-CA" sz="2000" i="1">
                                            <a:latin typeface="Cambria Math" panose="02040503050406030204" pitchFamily="18" charset="0"/>
                                          </a:rPr>
                                          <m:t>𝑚</m:t>
                                        </m:r>
                                      </m:e>
                                      <m:sub>
                                        <m:r>
                                          <a:rPr lang="en-CA" sz="2000" b="0" i="1" smtClean="0">
                                            <a:latin typeface="Cambria Math" panose="02040503050406030204" pitchFamily="18" charset="0"/>
                                          </a:rPr>
                                          <m:t>2</m:t>
                                        </m:r>
                                      </m:sub>
                                    </m:sSub>
                                  </m:sub>
                                </m:sSub>
                              </m:e>
                            </m:mr>
                            <m:mr>
                              <m:e>
                                <m:r>
                                  <a:rPr lang="en-CA" sz="2000" b="0" i="1" smtClean="0">
                                    <a:latin typeface="Cambria Math" panose="02040503050406030204" pitchFamily="18" charset="0"/>
                                  </a:rPr>
                                  <m:t>⋮</m:t>
                                </m:r>
                              </m:e>
                              <m:e>
                                <m:r>
                                  <a:rPr lang="en-CA" sz="2000" i="1">
                                    <a:latin typeface="Cambria Math" panose="02040503050406030204" pitchFamily="18" charset="0"/>
                                  </a:rPr>
                                  <m:t>⋮</m:t>
                                </m:r>
                              </m:e>
                              <m:e>
                                <m:r>
                                  <a:rPr lang="en-CA" sz="2000" b="0" i="1" smtClean="0">
                                    <a:latin typeface="Cambria Math" panose="02040503050406030204" pitchFamily="18" charset="0"/>
                                  </a:rPr>
                                  <m:t>⋱</m:t>
                                </m:r>
                              </m:e>
                              <m:e>
                                <m:r>
                                  <a:rPr lang="en-CA" sz="2000" i="1">
                                    <a:latin typeface="Cambria Math" panose="02040503050406030204" pitchFamily="18" charset="0"/>
                                  </a:rPr>
                                  <m:t>⋮</m:t>
                                </m:r>
                              </m:e>
                            </m:mr>
                            <m:mr>
                              <m:e>
                                <m:sSub>
                                  <m:sSubPr>
                                    <m:ctrlPr>
                                      <a:rPr lang="en-CA" sz="2000" i="1">
                                        <a:latin typeface="Cambria Math" panose="02040503050406030204" pitchFamily="18" charset="0"/>
                                      </a:rPr>
                                    </m:ctrlPr>
                                  </m:sSubPr>
                                  <m:e>
                                    <m:r>
                                      <a:rPr lang="en-CA" sz="2000" i="1">
                                        <a:latin typeface="Cambria Math" panose="02040503050406030204" pitchFamily="18" charset="0"/>
                                        <a:ea typeface="Cambria Math" panose="02040503050406030204" pitchFamily="18" charset="0"/>
                                      </a:rPr>
                                      <m:t>𝛽</m:t>
                                    </m:r>
                                  </m:e>
                                  <m:sub>
                                    <m:sSub>
                                      <m:sSubPr>
                                        <m:ctrlPr>
                                          <a:rPr lang="en-CA" sz="2000" i="1">
                                            <a:latin typeface="Cambria Math" panose="02040503050406030204" pitchFamily="18" charset="0"/>
                                          </a:rPr>
                                        </m:ctrlPr>
                                      </m:sSubPr>
                                      <m:e>
                                        <m:r>
                                          <a:rPr lang="en-CA" sz="2000" b="0" i="1" smtClean="0">
                                            <a:latin typeface="Cambria Math" panose="02040503050406030204" pitchFamily="18" charset="0"/>
                                          </a:rPr>
                                          <m:t>0</m:t>
                                        </m:r>
                                      </m:e>
                                      <m:sub>
                                        <m:r>
                                          <a:rPr lang="en-CA" sz="2000" b="0" i="1" smtClean="0">
                                            <a:latin typeface="Cambria Math" panose="02040503050406030204" pitchFamily="18" charset="0"/>
                                          </a:rPr>
                                          <m:t>𝑛</m:t>
                                        </m:r>
                                      </m:sub>
                                    </m:sSub>
                                  </m:sub>
                                </m:sSub>
                              </m:e>
                              <m:e>
                                <m:sSub>
                                  <m:sSubPr>
                                    <m:ctrlPr>
                                      <a:rPr lang="en-CA" sz="2000" i="1">
                                        <a:latin typeface="Cambria Math" panose="02040503050406030204" pitchFamily="18" charset="0"/>
                                      </a:rPr>
                                    </m:ctrlPr>
                                  </m:sSubPr>
                                  <m:e>
                                    <m:r>
                                      <a:rPr lang="en-CA" sz="2000" i="1">
                                        <a:latin typeface="Cambria Math" panose="02040503050406030204" pitchFamily="18" charset="0"/>
                                        <a:ea typeface="Cambria Math" panose="02040503050406030204" pitchFamily="18" charset="0"/>
                                      </a:rPr>
                                      <m:t>𝛽</m:t>
                                    </m:r>
                                  </m:e>
                                  <m:sub>
                                    <m:sSub>
                                      <m:sSubPr>
                                        <m:ctrlPr>
                                          <a:rPr lang="en-CA" sz="2000" i="1">
                                            <a:latin typeface="Cambria Math" panose="02040503050406030204" pitchFamily="18" charset="0"/>
                                          </a:rPr>
                                        </m:ctrlPr>
                                      </m:sSubPr>
                                      <m:e>
                                        <m:r>
                                          <a:rPr lang="en-CA" sz="2000" b="0" i="1" smtClean="0">
                                            <a:latin typeface="Cambria Math" panose="02040503050406030204" pitchFamily="18" charset="0"/>
                                          </a:rPr>
                                          <m:t>1</m:t>
                                        </m:r>
                                      </m:e>
                                      <m:sub>
                                        <m:r>
                                          <a:rPr lang="en-CA" sz="2000" b="0" i="1" smtClean="0">
                                            <a:latin typeface="Cambria Math" panose="02040503050406030204" pitchFamily="18" charset="0"/>
                                          </a:rPr>
                                          <m:t>𝑛</m:t>
                                        </m:r>
                                      </m:sub>
                                    </m:sSub>
                                  </m:sub>
                                </m:sSub>
                              </m:e>
                              <m:e>
                                <m:r>
                                  <a:rPr lang="en-CA" sz="2000" i="1">
                                    <a:latin typeface="Cambria Math" panose="02040503050406030204" pitchFamily="18" charset="0"/>
                                  </a:rPr>
                                  <m:t>⋯</m:t>
                                </m:r>
                              </m:e>
                              <m:e>
                                <m:sSub>
                                  <m:sSubPr>
                                    <m:ctrlPr>
                                      <a:rPr lang="en-CA" sz="2000" i="1">
                                        <a:latin typeface="Cambria Math" panose="02040503050406030204" pitchFamily="18" charset="0"/>
                                      </a:rPr>
                                    </m:ctrlPr>
                                  </m:sSubPr>
                                  <m:e>
                                    <m:r>
                                      <a:rPr lang="en-CA" sz="2000" i="1">
                                        <a:latin typeface="Cambria Math" panose="02040503050406030204" pitchFamily="18" charset="0"/>
                                        <a:ea typeface="Cambria Math" panose="02040503050406030204" pitchFamily="18" charset="0"/>
                                      </a:rPr>
                                      <m:t>𝛽</m:t>
                                    </m:r>
                                  </m:e>
                                  <m:sub>
                                    <m:sSub>
                                      <m:sSubPr>
                                        <m:ctrlPr>
                                          <a:rPr lang="en-CA" sz="2000" i="1">
                                            <a:latin typeface="Cambria Math" panose="02040503050406030204" pitchFamily="18" charset="0"/>
                                          </a:rPr>
                                        </m:ctrlPr>
                                      </m:sSubPr>
                                      <m:e>
                                        <m:r>
                                          <a:rPr lang="en-CA" sz="2000" i="1">
                                            <a:latin typeface="Cambria Math" panose="02040503050406030204" pitchFamily="18" charset="0"/>
                                          </a:rPr>
                                          <m:t>𝑚</m:t>
                                        </m:r>
                                      </m:e>
                                      <m:sub>
                                        <m:r>
                                          <a:rPr lang="en-CA" sz="2000" b="0" i="1" smtClean="0">
                                            <a:latin typeface="Cambria Math" panose="02040503050406030204" pitchFamily="18" charset="0"/>
                                          </a:rPr>
                                          <m:t>𝑛</m:t>
                                        </m:r>
                                      </m:sub>
                                    </m:sSub>
                                  </m:sub>
                                </m:sSub>
                              </m:e>
                            </m:mr>
                          </m:m>
                        </m:e>
                      </m:d>
                      <m:d>
                        <m:dPr>
                          <m:begChr m:val="["/>
                          <m:endChr m:val="]"/>
                          <m:ctrlPr>
                            <a:rPr lang="en-CA" sz="2000" b="0" i="1" smtClean="0">
                              <a:latin typeface="Cambria Math" panose="02040503050406030204" pitchFamily="18" charset="0"/>
                            </a:rPr>
                          </m:ctrlPr>
                        </m:dPr>
                        <m:e>
                          <m:m>
                            <m:mPr>
                              <m:mcs>
                                <m:mc>
                                  <m:mcPr>
                                    <m:count m:val="1"/>
                                    <m:mcJc m:val="center"/>
                                  </m:mcPr>
                                </m:mc>
                              </m:mcs>
                              <m:ctrlPr>
                                <a:rPr lang="en-CA" sz="2000" b="0" i="1" smtClean="0">
                                  <a:latin typeface="Cambria Math" panose="02040503050406030204" pitchFamily="18" charset="0"/>
                                </a:rPr>
                              </m:ctrlPr>
                            </m:mPr>
                            <m:mr>
                              <m:e>
                                <m:r>
                                  <m:rPr>
                                    <m:brk m:alnAt="7"/>
                                  </m:rPr>
                                  <a:rPr lang="en-CA" sz="2000" b="0" i="1" smtClean="0">
                                    <a:latin typeface="Cambria Math" panose="02040503050406030204" pitchFamily="18" charset="0"/>
                                  </a:rPr>
                                  <m:t>1</m:t>
                                </m:r>
                              </m:e>
                            </m:mr>
                            <m:mr>
                              <m:e>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𝑥</m:t>
                                    </m:r>
                                  </m:e>
                                  <m:sub>
                                    <m:r>
                                      <a:rPr lang="en-CA" sz="2000" b="0" i="1" smtClean="0">
                                        <a:latin typeface="Cambria Math" panose="02040503050406030204" pitchFamily="18" charset="0"/>
                                      </a:rPr>
                                      <m:t>1</m:t>
                                    </m:r>
                                  </m:sub>
                                </m:sSub>
                              </m:e>
                            </m:mr>
                            <m:mr>
                              <m:e>
                                <m:r>
                                  <a:rPr lang="en-CA" sz="2000" b="0" i="1" smtClean="0">
                                    <a:latin typeface="Cambria Math" panose="02040503050406030204" pitchFamily="18" charset="0"/>
                                  </a:rPr>
                                  <m:t>⋮</m:t>
                                </m:r>
                              </m:e>
                            </m:mr>
                            <m:mr>
                              <m:e>
                                <m:sSub>
                                  <m:sSubPr>
                                    <m:ctrlPr>
                                      <a:rPr lang="en-CA" sz="2000" i="1">
                                        <a:latin typeface="Cambria Math" panose="02040503050406030204" pitchFamily="18" charset="0"/>
                                      </a:rPr>
                                    </m:ctrlPr>
                                  </m:sSubPr>
                                  <m:e>
                                    <m:r>
                                      <a:rPr lang="en-CA" sz="2000" i="1">
                                        <a:latin typeface="Cambria Math" panose="02040503050406030204" pitchFamily="18" charset="0"/>
                                      </a:rPr>
                                      <m:t>𝑥</m:t>
                                    </m:r>
                                  </m:e>
                                  <m:sub>
                                    <m:r>
                                      <a:rPr lang="en-CA" sz="2000" b="0" i="1" smtClean="0">
                                        <a:latin typeface="Cambria Math" panose="02040503050406030204" pitchFamily="18" charset="0"/>
                                      </a:rPr>
                                      <m:t>𝑚</m:t>
                                    </m:r>
                                  </m:sub>
                                </m:sSub>
                              </m:e>
                            </m:mr>
                          </m:m>
                        </m:e>
                      </m:d>
                    </m:oMath>
                  </m:oMathPara>
                </a14:m>
                <a:endParaRPr lang="en-CA" sz="2000" dirty="0"/>
              </a:p>
            </p:txBody>
          </p:sp>
        </mc:Choice>
        <mc:Fallback xmlns="">
          <p:sp>
            <p:nvSpPr>
              <p:cNvPr id="3" name="TextBox 2">
                <a:extLst>
                  <a:ext uri="{FF2B5EF4-FFF2-40B4-BE49-F238E27FC236}">
                    <a16:creationId xmlns:a16="http://schemas.microsoft.com/office/drawing/2014/main" id="{EF4EFB21-BF89-4163-ADE6-1BC182957A68}"/>
                  </a:ext>
                </a:extLst>
              </p:cNvPr>
              <p:cNvSpPr txBox="1">
                <a:spLocks noRot="1" noChangeAspect="1" noMove="1" noResize="1" noEditPoints="1" noAdjustHandles="1" noChangeArrowheads="1" noChangeShapeType="1" noTextEdit="1"/>
              </p:cNvSpPr>
              <p:nvPr/>
            </p:nvSpPr>
            <p:spPr>
              <a:xfrm>
                <a:off x="3939511" y="2240988"/>
                <a:ext cx="3812005" cy="1296893"/>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Google Shape;94;p14">
                <a:extLst>
                  <a:ext uri="{FF2B5EF4-FFF2-40B4-BE49-F238E27FC236}">
                    <a16:creationId xmlns:a16="http://schemas.microsoft.com/office/drawing/2014/main" id="{217366ED-B496-4E55-8A60-E962775872B0}"/>
                  </a:ext>
                </a:extLst>
              </p:cNvPr>
              <p:cNvSpPr txBox="1">
                <a:spLocks/>
              </p:cNvSpPr>
              <p:nvPr/>
            </p:nvSpPr>
            <p:spPr>
              <a:xfrm>
                <a:off x="681262" y="3566477"/>
                <a:ext cx="10829473" cy="14449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50800" indent="0">
                  <a:lnSpc>
                    <a:spcPct val="100000"/>
                  </a:lnSpc>
                  <a:buFont typeface="Arial"/>
                  <a:buNone/>
                </a:pPr>
                <a:r>
                  <a:rPr lang="en-US" sz="2000" dirty="0">
                    <a:latin typeface="Segoe UI" panose="020B0502040204020203" pitchFamily="34" charset="0"/>
                    <a:ea typeface="Segoe UI" panose="020B0502040204020203" pitchFamily="34" charset="0"/>
                    <a:cs typeface="Segoe UI" panose="020B0502040204020203" pitchFamily="34" charset="0"/>
                  </a:rPr>
                  <a:t>For continuous variables </a:t>
                </a:r>
                <a14:m>
                  <m:oMath xmlns:m="http://schemas.openxmlformats.org/officeDocument/2006/math">
                    <m:sSub>
                      <m:sSubPr>
                        <m:ctrlPr>
                          <a:rPr lang="en-CA" sz="2000" i="1" smtClean="0">
                            <a:latin typeface="Cambria Math" panose="02040503050406030204" pitchFamily="18" charset="0"/>
                          </a:rPr>
                        </m:ctrlPr>
                      </m:sSubPr>
                      <m:e>
                        <m:acc>
                          <m:accPr>
                            <m:chr m:val="̂"/>
                            <m:ctrlPr>
                              <a:rPr lang="en-CA" sz="2000" i="1">
                                <a:latin typeface="Cambria Math" panose="02040503050406030204" pitchFamily="18" charset="0"/>
                              </a:rPr>
                            </m:ctrlPr>
                          </m:accPr>
                          <m:e>
                            <m:r>
                              <a:rPr lang="en-CA" sz="2000" i="1">
                                <a:latin typeface="Cambria Math" panose="02040503050406030204" pitchFamily="18" charset="0"/>
                              </a:rPr>
                              <m:t>𝑦</m:t>
                            </m:r>
                          </m:e>
                        </m:acc>
                      </m:e>
                      <m:sub>
                        <m:r>
                          <a:rPr lang="en-CA" sz="2000" b="0" i="1" smtClean="0">
                            <a:latin typeface="Cambria Math" panose="02040503050406030204" pitchFamily="18" charset="0"/>
                          </a:rPr>
                          <m:t>𝑛</m:t>
                        </m:r>
                      </m:sub>
                    </m:sSub>
                  </m:oMath>
                </a14:m>
                <a:r>
                  <a:rPr lang="en-US" sz="2000" dirty="0">
                    <a:latin typeface="Segoe UI" panose="020B0502040204020203" pitchFamily="34" charset="0"/>
                    <a:ea typeface="Segoe UI" panose="020B0502040204020203" pitchFamily="34" charset="0"/>
                    <a:cs typeface="Segoe UI" panose="020B0502040204020203" pitchFamily="34" charset="0"/>
                  </a:rPr>
                  <a:t>, the result will be no different from that of completing multiple linear regression for each. Typically, however, statistical software will also provide MANOVA results as part of a multivariate multiple regression procedure. In the same way that ANOVA is statistically more powerful than repeated individual </a:t>
                </a:r>
                <a:r>
                  <a:rPr lang="en-US" sz="2000" i="1" dirty="0">
                    <a:latin typeface="Segoe UI" panose="020B0502040204020203" pitchFamily="34" charset="0"/>
                    <a:ea typeface="Segoe UI" panose="020B0502040204020203" pitchFamily="34" charset="0"/>
                    <a:cs typeface="Segoe UI" panose="020B0502040204020203" pitchFamily="34" charset="0"/>
                  </a:rPr>
                  <a:t>t</a:t>
                </a:r>
                <a:r>
                  <a:rPr lang="en-US" sz="2000" dirty="0">
                    <a:latin typeface="Segoe UI" panose="020B0502040204020203" pitchFamily="34" charset="0"/>
                    <a:ea typeface="Segoe UI" panose="020B0502040204020203" pitchFamily="34" charset="0"/>
                    <a:cs typeface="Segoe UI" panose="020B0502040204020203" pitchFamily="34" charset="0"/>
                  </a:rPr>
                  <a:t>-tests, MANOVA has greater statistical power than repeated ANOVA tests of the relationship between individual dependent variables in independent variables.  </a:t>
                </a:r>
              </a:p>
            </p:txBody>
          </p:sp>
        </mc:Choice>
        <mc:Fallback xmlns="">
          <p:sp>
            <p:nvSpPr>
              <p:cNvPr id="8" name="Google Shape;94;p14">
                <a:extLst>
                  <a:ext uri="{FF2B5EF4-FFF2-40B4-BE49-F238E27FC236}">
                    <a16:creationId xmlns:a16="http://schemas.microsoft.com/office/drawing/2014/main" id="{217366ED-B496-4E55-8A60-E962775872B0}"/>
                  </a:ext>
                </a:extLst>
              </p:cNvPr>
              <p:cNvSpPr txBox="1">
                <a:spLocks noRot="1" noChangeAspect="1" noMove="1" noResize="1" noEditPoints="1" noAdjustHandles="1" noChangeArrowheads="1" noChangeShapeType="1" noTextEdit="1"/>
              </p:cNvSpPr>
              <p:nvPr/>
            </p:nvSpPr>
            <p:spPr>
              <a:xfrm>
                <a:off x="681262" y="3566477"/>
                <a:ext cx="10829473" cy="1444957"/>
              </a:xfrm>
              <a:prstGeom prst="rect">
                <a:avLst/>
              </a:prstGeom>
              <a:blipFill>
                <a:blip r:embed="rId4"/>
                <a:stretch>
                  <a:fillRect l="-169" r="-619" b="-49367"/>
                </a:stretch>
              </a:blipFill>
              <a:ln>
                <a:noFill/>
              </a:ln>
            </p:spPr>
            <p:txBody>
              <a:bodyPr/>
              <a:lstStyle/>
              <a:p>
                <a:r>
                  <a:rPr lang="en-CA">
                    <a:noFill/>
                  </a:rPr>
                  <a:t> </a:t>
                </a:r>
              </a:p>
            </p:txBody>
          </p:sp>
        </mc:Fallback>
      </mc:AlternateContent>
    </p:spTree>
    <p:extLst>
      <p:ext uri="{BB962C8B-B14F-4D97-AF65-F5344CB8AC3E}">
        <p14:creationId xmlns:p14="http://schemas.microsoft.com/office/powerpoint/2010/main" val="2870968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B2458FE-9B83-5BCA-44F9-8310FC9A5A97}"/>
              </a:ext>
            </a:extLst>
          </p:cNvPr>
          <p:cNvSpPr>
            <a:spLocks noGrp="1"/>
          </p:cNvSpPr>
          <p:nvPr>
            <p:ph type="body" sz="quarter" idx="10"/>
          </p:nvPr>
        </p:nvSpPr>
        <p:spPr/>
        <p:txBody>
          <a:bodyPr/>
          <a:lstStyle/>
          <a:p>
            <a:r>
              <a:rPr lang="en-CA" dirty="0"/>
              <a:t>Useful Links</a:t>
            </a:r>
          </a:p>
        </p:txBody>
      </p:sp>
      <p:sp>
        <p:nvSpPr>
          <p:cNvPr id="9" name="Content Placeholder 8">
            <a:extLst>
              <a:ext uri="{FF2B5EF4-FFF2-40B4-BE49-F238E27FC236}">
                <a16:creationId xmlns:a16="http://schemas.microsoft.com/office/drawing/2014/main" id="{A4B955D8-5A8C-B2FC-6ADE-841C3DC77171}"/>
              </a:ext>
            </a:extLst>
          </p:cNvPr>
          <p:cNvSpPr>
            <a:spLocks noGrp="1"/>
          </p:cNvSpPr>
          <p:nvPr>
            <p:ph idx="14"/>
          </p:nvPr>
        </p:nvSpPr>
        <p:spPr>
          <a:xfrm>
            <a:off x="735624" y="1219200"/>
            <a:ext cx="10618176" cy="4953000"/>
          </a:xfrm>
        </p:spPr>
        <p:txBody>
          <a:bodyPr/>
          <a:lstStyle/>
          <a:p>
            <a:r>
              <a:rPr lang="en-CA" dirty="0"/>
              <a:t>IBM SPSS is available for free to Queen’s Students</a:t>
            </a:r>
          </a:p>
          <a:p>
            <a:r>
              <a:rPr lang="en-CA" dirty="0">
                <a:hlinkClick r:id="rId2"/>
              </a:rPr>
              <a:t>https://www.queensu.ca/its/available-tools-software</a:t>
            </a:r>
            <a:r>
              <a:rPr lang="en-CA" dirty="0"/>
              <a:t> </a:t>
            </a:r>
          </a:p>
          <a:p>
            <a:endParaRPr lang="en-CA" dirty="0"/>
          </a:p>
          <a:p>
            <a:r>
              <a:rPr lang="en-CA" dirty="0"/>
              <a:t>Relevant Open-Source Python Packages</a:t>
            </a:r>
          </a:p>
          <a:p>
            <a:r>
              <a:rPr lang="en-CA" dirty="0"/>
              <a:t>NumPy; scikit-learn; </a:t>
            </a:r>
            <a:r>
              <a:rPr lang="en-CA" dirty="0" err="1"/>
              <a:t>statsmodels</a:t>
            </a:r>
            <a:endParaRPr lang="en-CA" dirty="0"/>
          </a:p>
        </p:txBody>
      </p:sp>
    </p:spTree>
    <p:extLst>
      <p:ext uri="{BB962C8B-B14F-4D97-AF65-F5344CB8AC3E}">
        <p14:creationId xmlns:p14="http://schemas.microsoft.com/office/powerpoint/2010/main" val="2371441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4175713-E77E-490C-6E77-74EE080998BF}"/>
              </a:ext>
            </a:extLst>
          </p:cNvPr>
          <p:cNvSpPr>
            <a:spLocks noGrp="1"/>
          </p:cNvSpPr>
          <p:nvPr>
            <p:ph type="body" sz="quarter" idx="10"/>
          </p:nvPr>
        </p:nvSpPr>
        <p:spPr/>
        <p:txBody>
          <a:bodyPr/>
          <a:lstStyle/>
          <a:p>
            <a:r>
              <a:rPr lang="en-CA" dirty="0"/>
              <a:t>Linear Regression</a:t>
            </a: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312" t="30336" r="67661" b="16494"/>
          <a:stretch/>
        </p:blipFill>
        <p:spPr bwMode="auto">
          <a:xfrm>
            <a:off x="5386760" y="1660846"/>
            <a:ext cx="3960440" cy="45461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36386" y="2416449"/>
            <a:ext cx="3210153" cy="1200329"/>
          </a:xfrm>
          <a:prstGeom prst="rect">
            <a:avLst/>
          </a:prstGeom>
          <a:noFill/>
        </p:spPr>
        <p:txBody>
          <a:bodyPr wrap="square" rtlCol="0">
            <a:spAutoFit/>
          </a:bodyPr>
          <a:lstStyle/>
          <a:p>
            <a:r>
              <a:rPr lang="en-CA" sz="2400" dirty="0"/>
              <a:t>In the window that opens, make the following selections:</a:t>
            </a:r>
          </a:p>
        </p:txBody>
      </p:sp>
      <p:cxnSp>
        <p:nvCxnSpPr>
          <p:cNvPr id="6" name="Straight Arrow Connector 5"/>
          <p:cNvCxnSpPr/>
          <p:nvPr/>
        </p:nvCxnSpPr>
        <p:spPr>
          <a:xfrm flipH="1">
            <a:off x="7474992" y="2768037"/>
            <a:ext cx="2568147" cy="0"/>
          </a:xfrm>
          <a:prstGeom prst="straightConnector1">
            <a:avLst/>
          </a:prstGeom>
          <a:ln w="3492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7827831" y="5640028"/>
            <a:ext cx="2568147" cy="0"/>
          </a:xfrm>
          <a:prstGeom prst="straightConnector1">
            <a:avLst/>
          </a:prstGeom>
          <a:ln w="34925">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8314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6392B0-EC19-5764-3EFB-01EC29D32231}"/>
              </a:ext>
            </a:extLst>
          </p:cNvPr>
          <p:cNvSpPr>
            <a:spLocks noGrp="1"/>
          </p:cNvSpPr>
          <p:nvPr>
            <p:ph type="body" sz="quarter" idx="10"/>
          </p:nvPr>
        </p:nvSpPr>
        <p:spPr/>
        <p:txBody>
          <a:bodyPr/>
          <a:lstStyle/>
          <a:p>
            <a:r>
              <a:rPr lang="en-CA" dirty="0"/>
              <a:t>Linear Regression</a:t>
            </a:r>
          </a:p>
        </p:txBody>
      </p:sp>
      <p:sp>
        <p:nvSpPr>
          <p:cNvPr id="6" name="TextBox 5"/>
          <p:cNvSpPr txBox="1"/>
          <p:nvPr/>
        </p:nvSpPr>
        <p:spPr>
          <a:xfrm>
            <a:off x="2030627" y="4844886"/>
            <a:ext cx="8229600" cy="461665"/>
          </a:xfrm>
          <a:prstGeom prst="rect">
            <a:avLst/>
          </a:prstGeom>
          <a:noFill/>
        </p:spPr>
        <p:txBody>
          <a:bodyPr wrap="square" rtlCol="0">
            <a:spAutoFit/>
          </a:bodyPr>
          <a:lstStyle/>
          <a:p>
            <a:r>
              <a:rPr lang="en-CA" sz="2400" dirty="0"/>
              <a:t>The equation we obtained mathematically was:</a:t>
            </a:r>
          </a:p>
        </p:txBody>
      </p:sp>
      <p:sp>
        <p:nvSpPr>
          <p:cNvPr id="8" name="Rectangle 7"/>
          <p:cNvSpPr/>
          <p:nvPr/>
        </p:nvSpPr>
        <p:spPr>
          <a:xfrm>
            <a:off x="4983893" y="5420498"/>
            <a:ext cx="2323071" cy="551935"/>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1400"/>
          </a:p>
        </p:txBody>
      </p:sp>
      <p:graphicFrame>
        <p:nvGraphicFramePr>
          <p:cNvPr id="14" name="Chart 13"/>
          <p:cNvGraphicFramePr>
            <a:graphicFrameLocks/>
          </p:cNvGraphicFramePr>
          <p:nvPr/>
        </p:nvGraphicFramePr>
        <p:xfrm>
          <a:off x="3179676" y="1694990"/>
          <a:ext cx="5832648" cy="3066727"/>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15" name="Rectangle 14"/>
              <p:cNvSpPr/>
              <p:nvPr/>
            </p:nvSpPr>
            <p:spPr>
              <a:xfrm>
                <a:off x="5114921" y="5511800"/>
                <a:ext cx="163429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1400" i="1">
                              <a:latin typeface="Cambria Math" panose="02040503050406030204" pitchFamily="18" charset="0"/>
                            </a:rPr>
                          </m:ctrlPr>
                        </m:sSubPr>
                        <m:e>
                          <m:r>
                            <a:rPr lang="en-CA" sz="1400" i="1">
                              <a:latin typeface="Cambria Math"/>
                            </a:rPr>
                            <m:t>𝐹</m:t>
                          </m:r>
                        </m:e>
                        <m:sub>
                          <m:r>
                            <a:rPr lang="en-CA" sz="1400" i="1">
                              <a:latin typeface="Cambria Math"/>
                            </a:rPr>
                            <m:t>𝑡</m:t>
                          </m:r>
                        </m:sub>
                      </m:sSub>
                      <m:r>
                        <m:rPr>
                          <m:aln/>
                        </m:rPr>
                        <a:rPr lang="en-CA" sz="1400" i="1">
                          <a:latin typeface="Cambria Math"/>
                        </a:rPr>
                        <m:t>=</m:t>
                      </m:r>
                      <m:r>
                        <a:rPr lang="en-CA" sz="1400" i="1">
                          <a:latin typeface="Cambria Math"/>
                        </a:rPr>
                        <m:t>7,475+434</m:t>
                      </m:r>
                      <m:r>
                        <a:rPr lang="en-CA" sz="1400" i="1">
                          <a:latin typeface="Cambria Math"/>
                        </a:rPr>
                        <m:t>𝑡</m:t>
                      </m:r>
                    </m:oMath>
                  </m:oMathPara>
                </a14:m>
                <a:endParaRPr lang="en-CA" sz="1400" dirty="0"/>
              </a:p>
            </p:txBody>
          </p:sp>
        </mc:Choice>
        <mc:Fallback xmlns="">
          <p:sp>
            <p:nvSpPr>
              <p:cNvPr id="15" name="Rectangle 14"/>
              <p:cNvSpPr>
                <a:spLocks noRot="1" noChangeAspect="1" noMove="1" noResize="1" noEditPoints="1" noAdjustHandles="1" noChangeArrowheads="1" noChangeShapeType="1" noTextEdit="1"/>
              </p:cNvSpPr>
              <p:nvPr/>
            </p:nvSpPr>
            <p:spPr>
              <a:xfrm>
                <a:off x="5114921" y="5511800"/>
                <a:ext cx="1634294" cy="307777"/>
              </a:xfrm>
              <a:prstGeom prst="rect">
                <a:avLst/>
              </a:prstGeom>
              <a:blipFill>
                <a:blip r:embed="rId3"/>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2073559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D764AB-D172-65EC-0838-2BE5B295CB83}"/>
              </a:ext>
            </a:extLst>
          </p:cNvPr>
          <p:cNvSpPr>
            <a:spLocks noGrp="1"/>
          </p:cNvSpPr>
          <p:nvPr>
            <p:ph type="body" sz="quarter" idx="10"/>
          </p:nvPr>
        </p:nvSpPr>
        <p:spPr/>
        <p:txBody>
          <a:bodyPr/>
          <a:lstStyle/>
          <a:p>
            <a:r>
              <a:rPr lang="en-CA" dirty="0"/>
              <a:t>Linear Regression</a:t>
            </a:r>
          </a:p>
        </p:txBody>
      </p:sp>
      <p:sp>
        <p:nvSpPr>
          <p:cNvPr id="3" name="Text Placeholder 2">
            <a:extLst>
              <a:ext uri="{FF2B5EF4-FFF2-40B4-BE49-F238E27FC236}">
                <a16:creationId xmlns:a16="http://schemas.microsoft.com/office/drawing/2014/main" id="{3B481EC0-E6CE-4E6B-964C-0B8683B8AEC7}"/>
              </a:ext>
            </a:extLst>
          </p:cNvPr>
          <p:cNvSpPr>
            <a:spLocks noGrp="1"/>
          </p:cNvSpPr>
          <p:nvPr>
            <p:ph idx="13"/>
          </p:nvPr>
        </p:nvSpPr>
        <p:spPr/>
        <p:txBody>
          <a:bodyPr/>
          <a:lstStyle/>
          <a:p>
            <a:pPr marL="152396" indent="0">
              <a:buNone/>
            </a:pPr>
            <a:r>
              <a:rPr lang="en-CA" b="0" dirty="0">
                <a:solidFill>
                  <a:schemeClr val="tx1"/>
                </a:solidFill>
              </a:rPr>
              <a:t>There is another way that is just as easy (if not easier) and also provides additional information. </a:t>
            </a:r>
          </a:p>
        </p:txBody>
      </p:sp>
      <p:pic>
        <p:nvPicPr>
          <p:cNvPr id="5" name="Picture 4">
            <a:extLst>
              <a:ext uri="{FF2B5EF4-FFF2-40B4-BE49-F238E27FC236}">
                <a16:creationId xmlns:a16="http://schemas.microsoft.com/office/drawing/2014/main" id="{5FFBA4D2-A582-43F8-BF87-57501C6DB5B2}"/>
              </a:ext>
            </a:extLst>
          </p:cNvPr>
          <p:cNvPicPr>
            <a:picLocks noChangeAspect="1"/>
          </p:cNvPicPr>
          <p:nvPr/>
        </p:nvPicPr>
        <p:blipFill rotWithShape="1">
          <a:blip r:embed="rId2"/>
          <a:srcRect r="37789" b="88521"/>
          <a:stretch/>
        </p:blipFill>
        <p:spPr>
          <a:xfrm>
            <a:off x="494097" y="3429001"/>
            <a:ext cx="11098015" cy="857228"/>
          </a:xfrm>
          <a:prstGeom prst="rect">
            <a:avLst/>
          </a:prstGeom>
        </p:spPr>
      </p:pic>
      <p:sp>
        <p:nvSpPr>
          <p:cNvPr id="6" name="Arrow: Down 5">
            <a:extLst>
              <a:ext uri="{FF2B5EF4-FFF2-40B4-BE49-F238E27FC236}">
                <a16:creationId xmlns:a16="http://schemas.microsoft.com/office/drawing/2014/main" id="{4B8DC770-FBE2-4556-B2D2-C3037F6EA466}"/>
              </a:ext>
            </a:extLst>
          </p:cNvPr>
          <p:cNvSpPr/>
          <p:nvPr/>
        </p:nvSpPr>
        <p:spPr>
          <a:xfrm>
            <a:off x="2367815" y="2990248"/>
            <a:ext cx="333676" cy="62243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Arrow: Down 6">
            <a:extLst>
              <a:ext uri="{FF2B5EF4-FFF2-40B4-BE49-F238E27FC236}">
                <a16:creationId xmlns:a16="http://schemas.microsoft.com/office/drawing/2014/main" id="{556DCB64-5EA0-47AA-B95F-E41B0DD8850E}"/>
              </a:ext>
            </a:extLst>
          </p:cNvPr>
          <p:cNvSpPr/>
          <p:nvPr/>
        </p:nvSpPr>
        <p:spPr>
          <a:xfrm>
            <a:off x="11092582" y="3117783"/>
            <a:ext cx="333676" cy="62243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40C105B3-A7FA-44E6-AB0C-A901AA5E5198}"/>
              </a:ext>
            </a:extLst>
          </p:cNvPr>
          <p:cNvSpPr txBox="1"/>
          <p:nvPr/>
        </p:nvSpPr>
        <p:spPr>
          <a:xfrm>
            <a:off x="2348563" y="2938920"/>
            <a:ext cx="462013" cy="369332"/>
          </a:xfrm>
          <a:prstGeom prst="rect">
            <a:avLst/>
          </a:prstGeom>
          <a:noFill/>
        </p:spPr>
        <p:txBody>
          <a:bodyPr wrap="square" rtlCol="0">
            <a:spAutoFit/>
          </a:bodyPr>
          <a:lstStyle/>
          <a:p>
            <a:r>
              <a:rPr lang="en-CA" dirty="0">
                <a:solidFill>
                  <a:schemeClr val="bg1"/>
                </a:solidFill>
              </a:rPr>
              <a:t>1</a:t>
            </a:r>
          </a:p>
        </p:txBody>
      </p:sp>
      <p:sp>
        <p:nvSpPr>
          <p:cNvPr id="9" name="TextBox 8">
            <a:extLst>
              <a:ext uri="{FF2B5EF4-FFF2-40B4-BE49-F238E27FC236}">
                <a16:creationId xmlns:a16="http://schemas.microsoft.com/office/drawing/2014/main" id="{E5404F4D-4010-426C-933B-A22867C85CDB}"/>
              </a:ext>
            </a:extLst>
          </p:cNvPr>
          <p:cNvSpPr txBox="1"/>
          <p:nvPr/>
        </p:nvSpPr>
        <p:spPr>
          <a:xfrm>
            <a:off x="11073334" y="3051360"/>
            <a:ext cx="462013" cy="369332"/>
          </a:xfrm>
          <a:prstGeom prst="rect">
            <a:avLst/>
          </a:prstGeom>
          <a:noFill/>
        </p:spPr>
        <p:txBody>
          <a:bodyPr wrap="square" rtlCol="0">
            <a:spAutoFit/>
          </a:bodyPr>
          <a:lstStyle/>
          <a:p>
            <a:r>
              <a:rPr lang="en-CA" dirty="0">
                <a:solidFill>
                  <a:schemeClr val="bg1"/>
                </a:solidFill>
              </a:rPr>
              <a:t>2</a:t>
            </a:r>
          </a:p>
        </p:txBody>
      </p:sp>
    </p:spTree>
    <p:extLst>
      <p:ext uri="{BB962C8B-B14F-4D97-AF65-F5344CB8AC3E}">
        <p14:creationId xmlns:p14="http://schemas.microsoft.com/office/powerpoint/2010/main" val="4028159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35471E8-CB0F-91E8-B1AA-012C4C7EC475}"/>
              </a:ext>
            </a:extLst>
          </p:cNvPr>
          <p:cNvSpPr>
            <a:spLocks noGrp="1"/>
          </p:cNvSpPr>
          <p:nvPr>
            <p:ph type="body" sz="quarter" idx="10"/>
          </p:nvPr>
        </p:nvSpPr>
        <p:spPr/>
        <p:txBody>
          <a:bodyPr/>
          <a:lstStyle/>
          <a:p>
            <a:r>
              <a:rPr lang="en-CA" dirty="0"/>
              <a:t>Linear Regression</a:t>
            </a:r>
          </a:p>
        </p:txBody>
      </p:sp>
      <p:sp>
        <p:nvSpPr>
          <p:cNvPr id="3" name="Text Placeholder 2">
            <a:extLst>
              <a:ext uri="{FF2B5EF4-FFF2-40B4-BE49-F238E27FC236}">
                <a16:creationId xmlns:a16="http://schemas.microsoft.com/office/drawing/2014/main" id="{3B481EC0-E6CE-4E6B-964C-0B8683B8AEC7}"/>
              </a:ext>
            </a:extLst>
          </p:cNvPr>
          <p:cNvSpPr>
            <a:spLocks noGrp="1"/>
          </p:cNvSpPr>
          <p:nvPr>
            <p:ph idx="13"/>
          </p:nvPr>
        </p:nvSpPr>
        <p:spPr/>
        <p:txBody>
          <a:bodyPr/>
          <a:lstStyle/>
          <a:p>
            <a:pPr marL="152396" indent="0">
              <a:buNone/>
            </a:pPr>
            <a:r>
              <a:rPr lang="en-CA" dirty="0">
                <a:solidFill>
                  <a:schemeClr val="tx1"/>
                </a:solidFill>
              </a:rPr>
              <a:t>Then select “Regression” in the new window that opens. </a:t>
            </a:r>
          </a:p>
        </p:txBody>
      </p:sp>
      <p:pic>
        <p:nvPicPr>
          <p:cNvPr id="10" name="Picture 9">
            <a:extLst>
              <a:ext uri="{FF2B5EF4-FFF2-40B4-BE49-F238E27FC236}">
                <a16:creationId xmlns:a16="http://schemas.microsoft.com/office/drawing/2014/main" id="{A2C78307-AC6D-48F5-9ED8-7C254D6E902C}"/>
              </a:ext>
            </a:extLst>
          </p:cNvPr>
          <p:cNvPicPr>
            <a:picLocks noChangeAspect="1"/>
          </p:cNvPicPr>
          <p:nvPr/>
        </p:nvPicPr>
        <p:blipFill rotWithShape="1">
          <a:blip r:embed="rId2"/>
          <a:srcRect l="32638" t="31924" r="55917" b="54240"/>
          <a:stretch/>
        </p:blipFill>
        <p:spPr>
          <a:xfrm>
            <a:off x="3362426" y="2881162"/>
            <a:ext cx="5338812" cy="2701489"/>
          </a:xfrm>
          <a:prstGeom prst="rect">
            <a:avLst/>
          </a:prstGeom>
        </p:spPr>
      </p:pic>
      <p:sp>
        <p:nvSpPr>
          <p:cNvPr id="11" name="Arrow: Down 10">
            <a:extLst>
              <a:ext uri="{FF2B5EF4-FFF2-40B4-BE49-F238E27FC236}">
                <a16:creationId xmlns:a16="http://schemas.microsoft.com/office/drawing/2014/main" id="{F5F5CC7A-F9D6-4AAA-9D85-C6010D140315}"/>
              </a:ext>
            </a:extLst>
          </p:cNvPr>
          <p:cNvSpPr/>
          <p:nvPr/>
        </p:nvSpPr>
        <p:spPr>
          <a:xfrm rot="16200000">
            <a:off x="3092918" y="4305700"/>
            <a:ext cx="333676" cy="62243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BAAFF45A-6FE6-4330-974F-93FAF8FD2317}"/>
              </a:ext>
            </a:extLst>
          </p:cNvPr>
          <p:cNvSpPr txBox="1"/>
          <p:nvPr/>
        </p:nvSpPr>
        <p:spPr>
          <a:xfrm>
            <a:off x="2924475" y="4411733"/>
            <a:ext cx="462013" cy="369332"/>
          </a:xfrm>
          <a:prstGeom prst="rect">
            <a:avLst/>
          </a:prstGeom>
          <a:noFill/>
        </p:spPr>
        <p:txBody>
          <a:bodyPr wrap="square" rtlCol="0">
            <a:spAutoFit/>
          </a:bodyPr>
          <a:lstStyle/>
          <a:p>
            <a:r>
              <a:rPr lang="en-CA" dirty="0">
                <a:solidFill>
                  <a:schemeClr val="bg1"/>
                </a:solidFill>
              </a:rPr>
              <a:t>3</a:t>
            </a:r>
          </a:p>
        </p:txBody>
      </p:sp>
      <p:sp>
        <p:nvSpPr>
          <p:cNvPr id="13" name="Arrow: Down 12">
            <a:extLst>
              <a:ext uri="{FF2B5EF4-FFF2-40B4-BE49-F238E27FC236}">
                <a16:creationId xmlns:a16="http://schemas.microsoft.com/office/drawing/2014/main" id="{3D7BC4E4-1164-4F84-B006-2C1FE143F089}"/>
              </a:ext>
            </a:extLst>
          </p:cNvPr>
          <p:cNvSpPr/>
          <p:nvPr/>
        </p:nvSpPr>
        <p:spPr>
          <a:xfrm rot="5400000">
            <a:off x="8739739" y="3284621"/>
            <a:ext cx="333676" cy="62243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0786EE02-48CE-45B8-95E6-0CFEC3501301}"/>
              </a:ext>
            </a:extLst>
          </p:cNvPr>
          <p:cNvSpPr txBox="1"/>
          <p:nvPr/>
        </p:nvSpPr>
        <p:spPr>
          <a:xfrm>
            <a:off x="8908182" y="3390654"/>
            <a:ext cx="462013" cy="369332"/>
          </a:xfrm>
          <a:prstGeom prst="rect">
            <a:avLst/>
          </a:prstGeom>
          <a:noFill/>
        </p:spPr>
        <p:txBody>
          <a:bodyPr wrap="square" rtlCol="0">
            <a:spAutoFit/>
          </a:bodyPr>
          <a:lstStyle/>
          <a:p>
            <a:r>
              <a:rPr lang="en-CA" dirty="0">
                <a:solidFill>
                  <a:schemeClr val="bg1"/>
                </a:solidFill>
              </a:rPr>
              <a:t>4</a:t>
            </a:r>
          </a:p>
        </p:txBody>
      </p:sp>
    </p:spTree>
    <p:extLst>
      <p:ext uri="{BB962C8B-B14F-4D97-AF65-F5344CB8AC3E}">
        <p14:creationId xmlns:p14="http://schemas.microsoft.com/office/powerpoint/2010/main" val="1765840207"/>
      </p:ext>
    </p:extLst>
  </p:cSld>
  <p:clrMapOvr>
    <a:masterClrMapping/>
  </p:clrMapOvr>
</p:sld>
</file>

<file path=ppt/theme/theme1.xml><?xml version="1.0" encoding="utf-8"?>
<a:theme xmlns:a="http://schemas.openxmlformats.org/drawingml/2006/main" name="Title Slide Master">
  <a:themeElements>
    <a:clrScheme name="Smith PowerPoint Colours 2020">
      <a:dk1>
        <a:srgbClr val="071D49"/>
      </a:dk1>
      <a:lt1>
        <a:srgbClr val="000000"/>
      </a:lt1>
      <a:dk2>
        <a:srgbClr val="0047BB"/>
      </a:dk2>
      <a:lt2>
        <a:srgbClr val="FFFFFF"/>
      </a:lt2>
      <a:accent1>
        <a:srgbClr val="0047BB"/>
      </a:accent1>
      <a:accent2>
        <a:srgbClr val="00B49D"/>
      </a:accent2>
      <a:accent3>
        <a:srgbClr val="C8215D"/>
      </a:accent3>
      <a:accent4>
        <a:srgbClr val="F04E5E"/>
      </a:accent4>
      <a:accent5>
        <a:srgbClr val="84293C"/>
      </a:accent5>
      <a:accent6>
        <a:srgbClr val="9BBF51"/>
      </a:accent6>
      <a:hlink>
        <a:srgbClr val="097EB1"/>
      </a:hlink>
      <a:folHlink>
        <a:srgbClr val="F04E5E"/>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ction Master">
  <a:themeElements>
    <a:clrScheme name="Smith PowerPoint Colours 2020">
      <a:dk1>
        <a:srgbClr val="071D49"/>
      </a:dk1>
      <a:lt1>
        <a:srgbClr val="000000"/>
      </a:lt1>
      <a:dk2>
        <a:srgbClr val="0047BB"/>
      </a:dk2>
      <a:lt2>
        <a:srgbClr val="FFFFFF"/>
      </a:lt2>
      <a:accent1>
        <a:srgbClr val="0047BB"/>
      </a:accent1>
      <a:accent2>
        <a:srgbClr val="00B49D"/>
      </a:accent2>
      <a:accent3>
        <a:srgbClr val="C8215D"/>
      </a:accent3>
      <a:accent4>
        <a:srgbClr val="F04E5E"/>
      </a:accent4>
      <a:accent5>
        <a:srgbClr val="84293C"/>
      </a:accent5>
      <a:accent6>
        <a:srgbClr val="9BBF51"/>
      </a:accent6>
      <a:hlink>
        <a:srgbClr val="097EB1"/>
      </a:hlink>
      <a:folHlink>
        <a:srgbClr val="F04E5E"/>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AESC_PowerPointTheme" id="{A34329F1-8C1B-364F-99B4-AF55FF85C66F}" vid="{BE682F9B-5428-9340-969C-262A039A4B09}"/>
    </a:ext>
  </a:extLst>
</a:theme>
</file>

<file path=ppt/theme/theme3.xml><?xml version="1.0" encoding="utf-8"?>
<a:theme xmlns:a="http://schemas.openxmlformats.org/drawingml/2006/main" name="Content Slide Master">
  <a:themeElements>
    <a:clrScheme name="Smith PowerPoint Colours 2020">
      <a:dk1>
        <a:srgbClr val="071D49"/>
      </a:dk1>
      <a:lt1>
        <a:srgbClr val="000000"/>
      </a:lt1>
      <a:dk2>
        <a:srgbClr val="0047BB"/>
      </a:dk2>
      <a:lt2>
        <a:srgbClr val="FFFFFF"/>
      </a:lt2>
      <a:accent1>
        <a:srgbClr val="0047BB"/>
      </a:accent1>
      <a:accent2>
        <a:srgbClr val="00B49D"/>
      </a:accent2>
      <a:accent3>
        <a:srgbClr val="C8215D"/>
      </a:accent3>
      <a:accent4>
        <a:srgbClr val="F04E5E"/>
      </a:accent4>
      <a:accent5>
        <a:srgbClr val="84293C"/>
      </a:accent5>
      <a:accent6>
        <a:srgbClr val="9BBF51"/>
      </a:accent6>
      <a:hlink>
        <a:srgbClr val="097EB1"/>
      </a:hlink>
      <a:folHlink>
        <a:srgbClr val="F04E5E"/>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PnP Content Slide Master">
  <a:themeElements>
    <a:clrScheme name="Smith PowerPoint Colours 2020">
      <a:dk1>
        <a:srgbClr val="071D49"/>
      </a:dk1>
      <a:lt1>
        <a:srgbClr val="000000"/>
      </a:lt1>
      <a:dk2>
        <a:srgbClr val="0047BB"/>
      </a:dk2>
      <a:lt2>
        <a:srgbClr val="FFFFFF"/>
      </a:lt2>
      <a:accent1>
        <a:srgbClr val="0047BB"/>
      </a:accent1>
      <a:accent2>
        <a:srgbClr val="00B49D"/>
      </a:accent2>
      <a:accent3>
        <a:srgbClr val="C8215D"/>
      </a:accent3>
      <a:accent4>
        <a:srgbClr val="F04E5E"/>
      </a:accent4>
      <a:accent5>
        <a:srgbClr val="84293C"/>
      </a:accent5>
      <a:accent6>
        <a:srgbClr val="9BBF51"/>
      </a:accent6>
      <a:hlink>
        <a:srgbClr val="097EB1"/>
      </a:hlink>
      <a:folHlink>
        <a:srgbClr val="F04E5E"/>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73A9E75CF52E41A5819678F13BD76C" ma:contentTypeVersion="10" ma:contentTypeDescription="Create a new document." ma:contentTypeScope="" ma:versionID="d829ca251f648bf6636203f1542ca906">
  <xsd:schema xmlns:xsd="http://www.w3.org/2001/XMLSchema" xmlns:xs="http://www.w3.org/2001/XMLSchema" xmlns:p="http://schemas.microsoft.com/office/2006/metadata/properties" xmlns:ns3="afc2e87a-6bb0-4f6a-8cc5-603e3f6af4a6" xmlns:ns4="9c8c4678-097b-46ea-aa68-815bf91ed870" targetNamespace="http://schemas.microsoft.com/office/2006/metadata/properties" ma:root="true" ma:fieldsID="3d7e03162abc70035669b44df0da9aa0" ns3:_="" ns4:_="">
    <xsd:import namespace="afc2e87a-6bb0-4f6a-8cc5-603e3f6af4a6"/>
    <xsd:import namespace="9c8c4678-097b-46ea-aa68-815bf91ed87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c2e87a-6bb0-4f6a-8cc5-603e3f6af4a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8c4678-097b-46ea-aa68-815bf91ed87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643B0A5-FA2E-4AA5-B40E-4B84FAE4BA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c2e87a-6bb0-4f6a-8cc5-603e3f6af4a6"/>
    <ds:schemaRef ds:uri="9c8c4678-097b-46ea-aa68-815bf91ed8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6EE009-A76F-4EA6-A0DE-CF586F09B7A1}">
  <ds:schemaRefs>
    <ds:schemaRef ds:uri="http://schemas.microsoft.com/sharepoint/v3/contenttype/forms"/>
  </ds:schemaRefs>
</ds:datastoreItem>
</file>

<file path=customXml/itemProps3.xml><?xml version="1.0" encoding="utf-8"?>
<ds:datastoreItem xmlns:ds="http://schemas.openxmlformats.org/officeDocument/2006/customXml" ds:itemID="{647947DE-E098-4CFD-B8CA-624DC517A073}">
  <ds:schemaRefs>
    <ds:schemaRef ds:uri="http://schemas.microsoft.com/office/infopath/2007/PartnerControls"/>
    <ds:schemaRef ds:uri="http://purl.org/dc/terms/"/>
    <ds:schemaRef ds:uri="http://schemas.microsoft.com/office/2006/documentManagement/types"/>
    <ds:schemaRef ds:uri="http://www.w3.org/XML/1998/namespace"/>
    <ds:schemaRef ds:uri="http://purl.org/dc/elements/1.1/"/>
    <ds:schemaRef ds:uri="http://schemas.openxmlformats.org/package/2006/metadata/core-properties"/>
    <ds:schemaRef ds:uri="9c8c4678-097b-46ea-aa68-815bf91ed870"/>
    <ds:schemaRef ds:uri="afc2e87a-6bb0-4f6a-8cc5-603e3f6af4a6"/>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7818</TotalTime>
  <Words>3980</Words>
  <Application>Microsoft Office PowerPoint</Application>
  <PresentationFormat>Widescreen</PresentationFormat>
  <Paragraphs>534</Paragraphs>
  <Slides>57</Slides>
  <Notes>21</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57</vt:i4>
      </vt:variant>
    </vt:vector>
  </HeadingPairs>
  <TitlesOfParts>
    <vt:vector size="66" baseType="lpstr">
      <vt:lpstr>Cambria Math</vt:lpstr>
      <vt:lpstr>Lato Black</vt:lpstr>
      <vt:lpstr>Segoe UI</vt:lpstr>
      <vt:lpstr>Arial</vt:lpstr>
      <vt:lpstr>Calibri</vt:lpstr>
      <vt:lpstr>Title Slide Master</vt:lpstr>
      <vt:lpstr>Section Master</vt:lpstr>
      <vt:lpstr>Content Slide Master</vt:lpstr>
      <vt:lpstr>PnP Content Slide Master</vt:lpstr>
      <vt:lpstr>Demand Forecasting Methods</vt:lpstr>
      <vt:lpstr>Simple Linear Regression (SLR)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Multiple Linear Regression (MLR)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Log-Linear Regression</vt:lpstr>
      <vt:lpstr>PowerPoint Presentation</vt:lpstr>
      <vt:lpstr>PowerPoint Presentation</vt:lpstr>
      <vt:lpstr>Logistic Regression</vt:lpstr>
      <vt:lpstr>PowerPoint Presentation</vt:lpstr>
      <vt:lpstr>PowerPoint Presentation</vt:lpstr>
      <vt:lpstr>PowerPoint Presentation</vt:lpstr>
      <vt:lpstr>PowerPoint Presentation</vt:lpstr>
      <vt:lpstr>PowerPoint Presentation</vt:lpstr>
      <vt:lpstr>PowerPoint Presentation</vt:lpstr>
      <vt:lpstr>Ordered Logistic Regression</vt:lpstr>
      <vt:lpstr>PowerPoint Presentation</vt:lpstr>
      <vt:lpstr>PowerPoint Presentation</vt:lpstr>
      <vt:lpstr>PowerPoint Presentation</vt:lpstr>
      <vt:lpstr>PowerPoint Presentation</vt:lpstr>
      <vt:lpstr>Factorial Logistic Regression</vt:lpstr>
      <vt:lpstr>PowerPoint Presentation</vt:lpstr>
      <vt:lpstr>PowerPoint Presentation</vt:lpstr>
      <vt:lpstr>PowerPoint Presentation</vt:lpstr>
      <vt:lpstr>PowerPoint Presentation</vt:lpstr>
      <vt:lpstr>PowerPoint Presentation</vt:lpstr>
      <vt:lpstr>PowerPoint Presentation</vt:lpstr>
      <vt:lpstr>Multivariate Multiple Regression</vt:lpstr>
      <vt:lpstr>PowerPoint Presentation</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Smith CCD</dc:creator>
  <cp:lastModifiedBy>Geoffrey Pond</cp:lastModifiedBy>
  <cp:revision>33</cp:revision>
  <dcterms:created xsi:type="dcterms:W3CDTF">2019-03-19T16:47:16Z</dcterms:created>
  <dcterms:modified xsi:type="dcterms:W3CDTF">2024-07-30T18:38:30Z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0x0101002573A9E75CF52E41A5819678F13BD76C</vt:lpwstr>
  </property>
</Properties>
</file>